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3" r:id="rId3"/>
    <p:sldId id="282" r:id="rId4"/>
    <p:sldId id="292" r:id="rId5"/>
    <p:sldId id="298" r:id="rId6"/>
    <p:sldId id="299" r:id="rId7"/>
    <p:sldId id="296" r:id="rId8"/>
    <p:sldId id="261" r:id="rId9"/>
    <p:sldId id="293" r:id="rId10"/>
    <p:sldId id="303" r:id="rId11"/>
    <p:sldId id="302" r:id="rId12"/>
    <p:sldId id="268" r:id="rId13"/>
    <p:sldId id="269" r:id="rId14"/>
    <p:sldId id="305" r:id="rId15"/>
    <p:sldId id="294" r:id="rId16"/>
    <p:sldId id="288" r:id="rId17"/>
    <p:sldId id="286" r:id="rId18"/>
    <p:sldId id="278" r:id="rId19"/>
    <p:sldId id="287" r:id="rId20"/>
    <p:sldId id="297" r:id="rId21"/>
    <p:sldId id="304" r:id="rId22"/>
    <p:sldId id="267" r:id="rId2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FF00"/>
    <a:srgbClr val="5BEE50"/>
    <a:srgbClr val="6600CC"/>
    <a:srgbClr val="0000CC"/>
    <a:srgbClr val="CCFFCC"/>
    <a:srgbClr val="FF99FF"/>
    <a:srgbClr val="FF33CC"/>
    <a:srgbClr val="FF0066"/>
    <a:srgbClr val="FBF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339" autoAdjust="0"/>
    <p:restoredTop sz="94660"/>
  </p:normalViewPr>
  <p:slideViewPr>
    <p:cSldViewPr>
      <p:cViewPr>
        <p:scale>
          <a:sx n="100" d="100"/>
          <a:sy n="100" d="100"/>
        </p:scale>
        <p:origin x="-27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3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2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4.wmf"/><Relationship Id="rId4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E07AEEC-E59F-4304-9B6D-2BB6DD9C1964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112D097D-2AED-486C-94D4-8F24716A0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49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CCE06C7D-CA78-4190-A21D-706D62EE2292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0E8F3754-019C-4E72-9C49-1D2260B0FC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02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8F3754-019C-4E72-9C49-1D2260B0FC94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6400800" cy="2819400"/>
          </a:xfrm>
        </p:spPr>
        <p:txBody>
          <a:bodyPr/>
          <a:lstStyle>
            <a:lvl1pPr algn="l">
              <a:defRPr sz="5400" b="1"/>
            </a:lvl1pPr>
          </a:lstStyle>
          <a:p>
            <a:pPr lvl="0"/>
            <a:r>
              <a:rPr lang="ja-JP" altLang="en-US" noProof="0" dirty="0" smtClean="0"/>
              <a:t>マスター タイトルの書式設定</a:t>
            </a:r>
            <a:endParaRPr lang="en-US" altLang="ja-JP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7338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3600" b="1" i="1"/>
            </a:lvl1pPr>
          </a:lstStyle>
          <a:p>
            <a:pPr lvl="0"/>
            <a:r>
              <a:rPr lang="ja-JP" altLang="en-US" noProof="0" dirty="0" smtClean="0"/>
              <a:t>マスター サブタイトルの書式設定</a:t>
            </a:r>
            <a:endParaRPr lang="en-US" altLang="ja-JP" noProof="0" dirty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DF98684-25BB-4FA8-A095-E08FD55AEC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8684-25BB-4FA8-A095-E08FD55A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70955"/>
      </p:ext>
    </p:extLst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7376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7376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8684-25BB-4FA8-A095-E08FD55A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24773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8684-25BB-4FA8-A095-E08FD55A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9751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8684-25BB-4FA8-A095-E08FD55A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579023"/>
      </p:ext>
    </p:extLst>
  </p:cSld>
  <p:clrMapOvr>
    <a:masterClrMapping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8684-25BB-4FA8-A095-E08FD55A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5435"/>
      </p:ext>
    </p:extLst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8684-25BB-4FA8-A095-E08FD55A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63564"/>
      </p:ext>
    </p:extLst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8684-25BB-4FA8-A095-E08FD55A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562436"/>
      </p:ext>
    </p:extLst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8684-25BB-4FA8-A095-E08FD55A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303233"/>
      </p:ext>
    </p:extLst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8684-25BB-4FA8-A095-E08FD55A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982773"/>
      </p:ext>
    </p:extLst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F98684-25BB-4FA8-A095-E08FD55AE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16760"/>
      </p:ext>
    </p:extLst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8500"/>
                    </a14:imgEffect>
                    <a14:imgEffect>
                      <a14:saturation sat="50000"/>
                    </a14:imgEffect>
                    <a14:imgEffect>
                      <a14:brightnessContrast bright="-85000" contrast="-3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  <a:endParaRPr lang="en-US" altLang="ja-JP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altLang="ja-JP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447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66CCFF"/>
                </a:solidFill>
                <a:ea typeface="ＭＳ Ｐゴシック" charset="-128"/>
              </a:defRPr>
            </a:lvl1pPr>
          </a:lstStyle>
          <a:p>
            <a:r>
              <a:rPr lang="en-US" altLang="ja-JP" smtClean="0"/>
              <a:t>2012/6/22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00200" y="6553200"/>
            <a:ext cx="617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66CCFF"/>
                </a:solidFill>
                <a:ea typeface="ＭＳ Ｐゴシック" charset="-128"/>
              </a:defRPr>
            </a:lvl1pPr>
          </a:lstStyle>
          <a:p>
            <a:r>
              <a:rPr lang="en-US" altLang="ja-JP" smtClean="0"/>
              <a:t>Heavy Quark Hadrons at J-PARC 2012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553200"/>
            <a:ext cx="1219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66CCFF"/>
                </a:solidFill>
                <a:ea typeface="ＭＳ Ｐゴシック" charset="-128"/>
              </a:defRPr>
            </a:lvl1pPr>
          </a:lstStyle>
          <a:p>
            <a:fld id="{8DF98684-25BB-4FA8-A095-E08FD55AEC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u"/>
  </p:transition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CC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CCFF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CCFF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CCFF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CCFF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CCFF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CCFF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CCFF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66CC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rgbClr val="66CC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>
          <a:solidFill>
            <a:srgbClr val="66CC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rgbClr val="66C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rgbClr val="66CC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66CC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66CC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66CC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66CC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rgbClr val="66CCFF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microsoft.com/office/2007/relationships/hdphoto" Target="../media/hdphoto6.wdp"/><Relationship Id="rId18" Type="http://schemas.openxmlformats.org/officeDocument/2006/relationships/image" Target="../media/image35.png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26.wmf"/><Relationship Id="rId7" Type="http://schemas.microsoft.com/office/2007/relationships/hdphoto" Target="../media/hdphoto4.wdp"/><Relationship Id="rId12" Type="http://schemas.openxmlformats.org/officeDocument/2006/relationships/image" Target="../media/image32.png"/><Relationship Id="rId17" Type="http://schemas.microsoft.com/office/2007/relationships/hdphoto" Target="../media/hdphoto8.wdp"/><Relationship Id="rId25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4.png"/><Relationship Id="rId20" Type="http://schemas.openxmlformats.org/officeDocument/2006/relationships/oleObject" Target="../embeddings/oleObject2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0.png"/><Relationship Id="rId11" Type="http://schemas.microsoft.com/office/2007/relationships/hdphoto" Target="../media/hdphoto5.wdp"/><Relationship Id="rId24" Type="http://schemas.openxmlformats.org/officeDocument/2006/relationships/oleObject" Target="../embeddings/oleObject26.bin"/><Relationship Id="rId5" Type="http://schemas.microsoft.com/office/2007/relationships/hdphoto" Target="../media/hdphoto3.wdp"/><Relationship Id="rId15" Type="http://schemas.microsoft.com/office/2007/relationships/hdphoto" Target="../media/hdphoto7.wdp"/><Relationship Id="rId23" Type="http://schemas.openxmlformats.org/officeDocument/2006/relationships/image" Target="../media/image27.wmf"/><Relationship Id="rId10" Type="http://schemas.openxmlformats.org/officeDocument/2006/relationships/image" Target="../media/image31.png"/><Relationship Id="rId19" Type="http://schemas.microsoft.com/office/2007/relationships/hdphoto" Target="../media/hdphoto9.wdp"/><Relationship Id="rId4" Type="http://schemas.openxmlformats.org/officeDocument/2006/relationships/image" Target="../media/image29.png"/><Relationship Id="rId9" Type="http://schemas.openxmlformats.org/officeDocument/2006/relationships/image" Target="../media/image24.wmf"/><Relationship Id="rId14" Type="http://schemas.openxmlformats.org/officeDocument/2006/relationships/image" Target="../media/image33.png"/><Relationship Id="rId22" Type="http://schemas.openxmlformats.org/officeDocument/2006/relationships/oleObject" Target="../embeddings/oleObject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microsoft.com/office/2007/relationships/hdphoto" Target="../media/hdphoto2.wdp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47.png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png"/><Relationship Id="rId11" Type="http://schemas.openxmlformats.org/officeDocument/2006/relationships/image" Target="../media/image3.wmf"/><Relationship Id="rId5" Type="http://schemas.openxmlformats.org/officeDocument/2006/relationships/image" Target="../media/image45.png"/><Relationship Id="rId10" Type="http://schemas.openxmlformats.org/officeDocument/2006/relationships/oleObject" Target="../embeddings/oleObject30.bin"/><Relationship Id="rId4" Type="http://schemas.openxmlformats.org/officeDocument/2006/relationships/image" Target="../media/image44.png"/><Relationship Id="rId9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6.png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png"/><Relationship Id="rId11" Type="http://schemas.openxmlformats.org/officeDocument/2006/relationships/image" Target="../media/image9.wmf"/><Relationship Id="rId5" Type="http://schemas.openxmlformats.org/officeDocument/2006/relationships/image" Target="../media/image54.png"/><Relationship Id="rId10" Type="http://schemas.openxmlformats.org/officeDocument/2006/relationships/oleObject" Target="../embeddings/oleObject31.bin"/><Relationship Id="rId4" Type="http://schemas.openxmlformats.org/officeDocument/2006/relationships/image" Target="../media/image53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8.wmf"/><Relationship Id="rId5" Type="http://schemas.openxmlformats.org/officeDocument/2006/relationships/image" Target="../media/image11.png"/><Relationship Id="rId10" Type="http://schemas.openxmlformats.org/officeDocument/2006/relationships/oleObject" Target="../embeddings/oleObject35.bin"/><Relationship Id="rId4" Type="http://schemas.openxmlformats.org/officeDocument/2006/relationships/image" Target="../media/image48.png"/><Relationship Id="rId9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5.png"/><Relationship Id="rId18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.w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3.png"/><Relationship Id="rId1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.wmf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image" Target="../media/image12.png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6.bin"/><Relationship Id="rId23" Type="http://schemas.openxmlformats.org/officeDocument/2006/relationships/image" Target="../media/image3.wmf"/><Relationship Id="rId10" Type="http://schemas.openxmlformats.org/officeDocument/2006/relationships/image" Target="../media/image8.wmf"/><Relationship Id="rId19" Type="http://schemas.openxmlformats.org/officeDocument/2006/relationships/image" Target="../media/image4.png"/><Relationship Id="rId4" Type="http://schemas.openxmlformats.org/officeDocument/2006/relationships/image" Target="../media/image11.png"/><Relationship Id="rId9" Type="http://schemas.openxmlformats.org/officeDocument/2006/relationships/oleObject" Target="../embeddings/oleObject5.bin"/><Relationship Id="rId14" Type="http://schemas.microsoft.com/office/2007/relationships/hdphoto" Target="../media/hdphoto2.wdp"/><Relationship Id="rId22" Type="http://schemas.openxmlformats.org/officeDocument/2006/relationships/oleObject" Target="../embeddings/oleObject9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5.png"/><Relationship Id="rId4" Type="http://schemas.openxmlformats.org/officeDocument/2006/relationships/image" Target="../media/image14.png"/><Relationship Id="rId9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1.png"/><Relationship Id="rId10" Type="http://schemas.openxmlformats.org/officeDocument/2006/relationships/image" Target="../media/image12.png"/><Relationship Id="rId4" Type="http://schemas.openxmlformats.org/officeDocument/2006/relationships/image" Target="../media/image17.png"/><Relationship Id="rId9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13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8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21.png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11.png"/><Relationship Id="rId4" Type="http://schemas.openxmlformats.org/officeDocument/2006/relationships/image" Target="../media/image20.png"/><Relationship Id="rId9" Type="http://schemas.openxmlformats.org/officeDocument/2006/relationships/image" Target="../media/image19.wmf"/><Relationship Id="rId1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556792"/>
            <a:ext cx="8856984" cy="2592288"/>
          </a:xfrm>
        </p:spPr>
        <p:txBody>
          <a:bodyPr>
            <a:noAutofit/>
          </a:bodyPr>
          <a:lstStyle/>
          <a:p>
            <a:r>
              <a:rPr lang="en-US" altLang="ja-JP" sz="33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Thermal modification of </a:t>
            </a:r>
            <a:r>
              <a:rPr lang="en-US" altLang="ja-JP" sz="3300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bottomonium</a:t>
            </a:r>
            <a:r>
              <a:rPr lang="en-US" altLang="ja-JP" sz="33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/>
            </a:r>
            <a:br>
              <a:rPr lang="en-US" altLang="ja-JP" sz="33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altLang="ja-JP" sz="33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spectral functions from QCD sum rules</a:t>
            </a:r>
            <a:br>
              <a:rPr lang="en-US" altLang="ja-JP" sz="33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en-US" altLang="ja-JP" sz="3300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       with the maximum entropy method</a:t>
            </a:r>
            <a:endParaRPr lang="en-US" sz="3300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149080"/>
            <a:ext cx="8568952" cy="2016224"/>
          </a:xfrm>
        </p:spPr>
        <p:txBody>
          <a:bodyPr>
            <a:normAutofit/>
          </a:bodyPr>
          <a:lstStyle/>
          <a:p>
            <a:pPr algn="ctr"/>
            <a:r>
              <a:rPr lang="en-US" altLang="ja-JP" sz="2000" b="0" i="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Kei Suzuki</a:t>
            </a:r>
            <a:r>
              <a:rPr lang="en-US" altLang="ja-JP" sz="2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altLang="ja-JP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Tokyo Institute of Technology</a:t>
            </a:r>
            <a:r>
              <a:rPr lang="en-US" altLang="ja-JP" sz="2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algn="ctr"/>
            <a:endParaRPr lang="en-US" altLang="ja-JP" sz="2000" b="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altLang="ja-JP" sz="2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Philipp </a:t>
            </a:r>
            <a:r>
              <a:rPr lang="en-US" altLang="ja-JP" sz="2000" b="0" i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Gubler</a:t>
            </a:r>
            <a:r>
              <a:rPr lang="en-US" altLang="ja-JP" sz="2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</a:t>
            </a:r>
            <a:r>
              <a:rPr lang="en-US" altLang="ja-JP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RIKEN</a:t>
            </a:r>
            <a:r>
              <a:rPr lang="en-US" altLang="ja-JP" sz="2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altLang="ja-JP" sz="2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Kenji Morita (</a:t>
            </a:r>
            <a:r>
              <a:rPr lang="en-US" altLang="ja-JP" sz="2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YITP</a:t>
            </a:r>
            <a:r>
              <a:rPr lang="en-US" altLang="ja-JP" sz="2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altLang="ja-JP" sz="20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Makoto Oka</a:t>
            </a:r>
            <a:r>
              <a:rPr lang="en-US" altLang="ja-JP" sz="1800" b="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ja-JP" sz="18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altLang="ja-JP" sz="1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TITech</a:t>
            </a:r>
            <a:r>
              <a:rPr lang="en-US" altLang="ja-JP" sz="1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KEK</a:t>
            </a:r>
            <a:r>
              <a:rPr lang="en-US" altLang="ja-JP" sz="1800" b="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altLang="ja-JP" sz="1700" b="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1021715" y="6021288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CCFFCC"/>
                </a:solidFill>
              </a:rPr>
              <a:t>P. </a:t>
            </a:r>
            <a:r>
              <a:rPr lang="en-US" altLang="ja-JP" dirty="0" err="1">
                <a:solidFill>
                  <a:srgbClr val="CCFFCC"/>
                </a:solidFill>
              </a:rPr>
              <a:t>Gubler</a:t>
            </a:r>
            <a:r>
              <a:rPr lang="en-US" altLang="ja-JP" dirty="0">
                <a:solidFill>
                  <a:srgbClr val="CCFFCC"/>
                </a:solidFill>
              </a:rPr>
              <a:t>, </a:t>
            </a:r>
            <a:r>
              <a:rPr lang="en-US" altLang="ja-JP" dirty="0" smtClean="0">
                <a:solidFill>
                  <a:srgbClr val="CCFFCC"/>
                </a:solidFill>
              </a:rPr>
              <a:t>K. </a:t>
            </a:r>
            <a:r>
              <a:rPr lang="en-US" altLang="ja-JP" dirty="0">
                <a:solidFill>
                  <a:srgbClr val="CCFFCC"/>
                </a:solidFill>
              </a:rPr>
              <a:t>Morita, </a:t>
            </a:r>
            <a:r>
              <a:rPr lang="en-US" altLang="ja-JP" dirty="0" smtClean="0">
                <a:solidFill>
                  <a:srgbClr val="CCFFCC"/>
                </a:solidFill>
              </a:rPr>
              <a:t>and M. Oka, Phys</a:t>
            </a:r>
            <a:r>
              <a:rPr lang="en-US" altLang="ja-JP" dirty="0">
                <a:solidFill>
                  <a:srgbClr val="CCFFCC"/>
                </a:solidFill>
              </a:rPr>
              <a:t>. Rev. </a:t>
            </a:r>
            <a:r>
              <a:rPr lang="en-US" altLang="ja-JP" dirty="0" err="1">
                <a:solidFill>
                  <a:srgbClr val="CCFFCC"/>
                </a:solidFill>
              </a:rPr>
              <a:t>Lett</a:t>
            </a:r>
            <a:r>
              <a:rPr lang="en-US" altLang="ja-JP" dirty="0">
                <a:solidFill>
                  <a:srgbClr val="CCFFCC"/>
                </a:solidFill>
              </a:rPr>
              <a:t>. </a:t>
            </a:r>
            <a:r>
              <a:rPr lang="en-US" altLang="ja-JP" b="1" dirty="0">
                <a:solidFill>
                  <a:srgbClr val="CCFFCC"/>
                </a:solidFill>
              </a:rPr>
              <a:t>107</a:t>
            </a:r>
            <a:r>
              <a:rPr lang="en-US" altLang="ja-JP" dirty="0">
                <a:solidFill>
                  <a:srgbClr val="CCFFCC"/>
                </a:solidFill>
              </a:rPr>
              <a:t>, 092003 (2011</a:t>
            </a:r>
            <a:r>
              <a:rPr lang="en-US" altLang="ja-JP" dirty="0" smtClean="0">
                <a:solidFill>
                  <a:srgbClr val="CCFFCC"/>
                </a:solidFill>
              </a:rPr>
              <a:t>)</a:t>
            </a:r>
          </a:p>
          <a:p>
            <a:r>
              <a:rPr lang="en-US" altLang="ja-JP" dirty="0">
                <a:solidFill>
                  <a:srgbClr val="CCFFCC"/>
                </a:solidFill>
              </a:rPr>
              <a:t>K. Suzuki, P. </a:t>
            </a:r>
            <a:r>
              <a:rPr lang="en-US" altLang="ja-JP" dirty="0" err="1">
                <a:solidFill>
                  <a:srgbClr val="CCFFCC"/>
                </a:solidFill>
              </a:rPr>
              <a:t>Gubler</a:t>
            </a:r>
            <a:r>
              <a:rPr lang="en-US" altLang="ja-JP" dirty="0">
                <a:solidFill>
                  <a:srgbClr val="CCFFCC"/>
                </a:solidFill>
              </a:rPr>
              <a:t>, K. Morita, and M. Oka, </a:t>
            </a:r>
            <a:r>
              <a:rPr lang="en-US" altLang="ja-JP" dirty="0" smtClean="0">
                <a:solidFill>
                  <a:srgbClr val="CCFFCC"/>
                </a:solidFill>
              </a:rPr>
              <a:t>arxiv:1204.1173 [</a:t>
            </a:r>
            <a:r>
              <a:rPr lang="en-US" altLang="ja-JP" dirty="0" err="1" smtClean="0">
                <a:solidFill>
                  <a:srgbClr val="CCFFCC"/>
                </a:solidFill>
              </a:rPr>
              <a:t>hep-th</a:t>
            </a:r>
            <a:r>
              <a:rPr lang="en-US" altLang="ja-JP" dirty="0" smtClean="0">
                <a:solidFill>
                  <a:srgbClr val="CCFFCC"/>
                </a:solidFill>
              </a:rPr>
              <a:t>]</a:t>
            </a:r>
            <a:endParaRPr lang="en-US" altLang="ja-JP" dirty="0">
              <a:solidFill>
                <a:srgbClr val="CCFFCC"/>
              </a:solidFill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/>
          <a:lstStyle/>
          <a:p>
            <a:pPr algn="l"/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Theoretical approach</a:t>
            </a:r>
            <a:b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ja-JP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　</a:t>
            </a:r>
            <a:r>
              <a:rPr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　　　　</a:t>
            </a:r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for </a:t>
            </a:r>
            <a:r>
              <a:rPr lang="en-US" altLang="ja-JP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quarkonium</a:t>
            </a:r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suppression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Heavy Quark Hadrons at J-PARC 2012</a:t>
            </a:r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10</a:t>
            </a:fld>
            <a:endParaRPr lang="en-US"/>
          </a:p>
        </p:txBody>
      </p:sp>
      <p:sp>
        <p:nvSpPr>
          <p:cNvPr id="15" name="コンテンツ プレースホルダー 14"/>
          <p:cNvSpPr>
            <a:spLocks noGrp="1"/>
          </p:cNvSpPr>
          <p:nvPr>
            <p:ph idx="1"/>
          </p:nvPr>
        </p:nvSpPr>
        <p:spPr>
          <a:xfrm>
            <a:off x="370777" y="1412776"/>
            <a:ext cx="8485994" cy="806158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500" dirty="0" smtClean="0">
                <a:solidFill>
                  <a:srgbClr val="FF0000"/>
                </a:solidFill>
              </a:rPr>
              <a:t>How can we describe </a:t>
            </a:r>
            <a:r>
              <a:rPr lang="en-US" altLang="ja-JP" sz="2500" dirty="0" err="1" smtClean="0">
                <a:solidFill>
                  <a:srgbClr val="FF0000"/>
                </a:solidFill>
              </a:rPr>
              <a:t>quarkonium</a:t>
            </a:r>
            <a:r>
              <a:rPr lang="en-US" altLang="ja-JP" sz="2500" dirty="0" smtClean="0">
                <a:solidFill>
                  <a:srgbClr val="FF0000"/>
                </a:solidFill>
              </a:rPr>
              <a:t> suppression </a:t>
            </a:r>
            <a:r>
              <a:rPr lang="en-US" altLang="ja-JP" sz="2500" u="sng" dirty="0" smtClean="0">
                <a:solidFill>
                  <a:srgbClr val="FF0000"/>
                </a:solidFill>
              </a:rPr>
              <a:t>from QCD</a:t>
            </a:r>
            <a:r>
              <a:rPr lang="en-US" altLang="ja-JP" sz="2500" dirty="0" smtClean="0">
                <a:solidFill>
                  <a:srgbClr val="FF0000"/>
                </a:solidFill>
              </a:rPr>
              <a:t>?</a:t>
            </a:r>
            <a:endParaRPr kumimoji="1" lang="en-US" altLang="ja-JP" sz="25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500" dirty="0" smtClean="0"/>
              <a:t>⇒</a:t>
            </a:r>
            <a:r>
              <a:rPr lang="en-US" altLang="ja-JP" sz="2500" dirty="0" smtClean="0"/>
              <a:t>We study temperature dependence of </a:t>
            </a:r>
            <a:r>
              <a:rPr lang="en-US" altLang="ja-JP" sz="2500" u="sng" dirty="0" smtClean="0">
                <a:solidFill>
                  <a:srgbClr val="FFFF00"/>
                </a:solidFill>
              </a:rPr>
              <a:t>spectral function</a:t>
            </a:r>
            <a:endParaRPr lang="en-US" altLang="ja-JP" sz="2500" dirty="0"/>
          </a:p>
        </p:txBody>
      </p:sp>
      <p:sp>
        <p:nvSpPr>
          <p:cNvPr id="43" name="コンテンツ プレースホルダー 14"/>
          <p:cNvSpPr txBox="1">
            <a:spLocks/>
          </p:cNvSpPr>
          <p:nvPr/>
        </p:nvSpPr>
        <p:spPr bwMode="auto">
          <a:xfrm>
            <a:off x="3563236" y="3307434"/>
            <a:ext cx="2412492" cy="51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66CC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66CC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66CC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CC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ja-JP" sz="1500" dirty="0" smtClean="0">
                <a:solidFill>
                  <a:srgbClr val="5BEE50"/>
                </a:solidFill>
              </a:rPr>
              <a:t>Non-</a:t>
            </a:r>
            <a:r>
              <a:rPr lang="en-US" altLang="ja-JP" sz="1500" dirty="0" err="1" smtClean="0">
                <a:solidFill>
                  <a:srgbClr val="5BEE50"/>
                </a:solidFill>
              </a:rPr>
              <a:t>perturbative</a:t>
            </a:r>
            <a:endParaRPr lang="en-US" altLang="ja-JP" sz="1500" dirty="0" smtClean="0">
              <a:solidFill>
                <a:srgbClr val="5BEE50"/>
              </a:solidFill>
            </a:endParaRPr>
          </a:p>
          <a:p>
            <a:pPr marL="0" indent="0">
              <a:buNone/>
            </a:pPr>
            <a:r>
              <a:rPr lang="en-US" altLang="ja-JP" sz="1500" dirty="0" smtClean="0">
                <a:solidFill>
                  <a:srgbClr val="5BEE50"/>
                </a:solidFill>
              </a:rPr>
              <a:t>            QCD approach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560123" y="2506688"/>
            <a:ext cx="2812745" cy="899411"/>
            <a:chOff x="535817" y="2616943"/>
            <a:chExt cx="2812745" cy="631348"/>
          </a:xfrm>
        </p:grpSpPr>
        <p:sp>
          <p:nvSpPr>
            <p:cNvPr id="36" name="角丸四角形 35"/>
            <p:cNvSpPr/>
            <p:nvPr/>
          </p:nvSpPr>
          <p:spPr>
            <a:xfrm>
              <a:off x="535817" y="2616943"/>
              <a:ext cx="2763507" cy="631348"/>
            </a:xfrm>
            <a:prstGeom prst="roundRect">
              <a:avLst/>
            </a:prstGeom>
            <a:noFill/>
            <a:ln w="635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37" name="コンテンツ プレースホルダー 14"/>
            <p:cNvSpPr txBox="1">
              <a:spLocks/>
            </p:cNvSpPr>
            <p:nvPr/>
          </p:nvSpPr>
          <p:spPr bwMode="auto">
            <a:xfrm>
              <a:off x="607322" y="2680589"/>
              <a:ext cx="2741240" cy="50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rgbClr val="66CCFF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rgbClr val="66CCFF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66CCFF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rgbClr val="66CCFF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 err="1" smtClean="0">
                  <a:solidFill>
                    <a:srgbClr val="FF0000"/>
                  </a:solidFill>
                </a:rPr>
                <a:t>Quarkonium</a:t>
              </a:r>
              <a:r>
                <a:rPr lang="en-US" altLang="ja-JP" sz="2000" dirty="0" smtClean="0">
                  <a:solidFill>
                    <a:srgbClr val="FF0000"/>
                  </a:solidFill>
                </a:rPr>
                <a:t> correlation function</a:t>
              </a: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5975728" y="2494105"/>
            <a:ext cx="2728048" cy="911995"/>
            <a:chOff x="5948065" y="2348881"/>
            <a:chExt cx="2728048" cy="1079381"/>
          </a:xfrm>
        </p:grpSpPr>
        <p:sp>
          <p:nvSpPr>
            <p:cNvPr id="34" name="角丸四角形 33"/>
            <p:cNvSpPr/>
            <p:nvPr/>
          </p:nvSpPr>
          <p:spPr>
            <a:xfrm>
              <a:off x="5948065" y="2348881"/>
              <a:ext cx="2512367" cy="1026495"/>
            </a:xfrm>
            <a:prstGeom prst="roundRect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コンテンツ プレースホルダー 14"/>
            <p:cNvSpPr txBox="1">
              <a:spLocks/>
            </p:cNvSpPr>
            <p:nvPr/>
          </p:nvSpPr>
          <p:spPr bwMode="auto">
            <a:xfrm>
              <a:off x="5984614" y="2478495"/>
              <a:ext cx="2691499" cy="9497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rgbClr val="66CCFF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rgbClr val="66CCFF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66CCFF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rgbClr val="66CCFF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altLang="ja-JP" sz="2000" dirty="0" smtClean="0">
                  <a:solidFill>
                    <a:srgbClr val="FFFF00"/>
                  </a:solidFill>
                </a:rPr>
                <a:t>Spectral function of hadron state</a:t>
              </a:r>
            </a:p>
          </p:txBody>
        </p:sp>
      </p:grpSp>
      <p:sp>
        <p:nvSpPr>
          <p:cNvPr id="38" name="ストライプ矢印 37"/>
          <p:cNvSpPr/>
          <p:nvPr/>
        </p:nvSpPr>
        <p:spPr>
          <a:xfrm>
            <a:off x="3962460" y="2494105"/>
            <a:ext cx="1368152" cy="790297"/>
          </a:xfrm>
          <a:prstGeom prst="stripedRightArrow">
            <a:avLst/>
          </a:prstGeom>
          <a:solidFill>
            <a:srgbClr val="5BEE50"/>
          </a:solidFill>
          <a:effectLst>
            <a:glow>
              <a:schemeClr val="accent1"/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8800" dirty="0" smtClean="0">
              <a:solidFill>
                <a:schemeClr val="accent1"/>
              </a:solidFill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45" name="角丸四角形 44"/>
          <p:cNvSpPr/>
          <p:nvPr/>
        </p:nvSpPr>
        <p:spPr>
          <a:xfrm>
            <a:off x="3563236" y="3328920"/>
            <a:ext cx="2160892" cy="536545"/>
          </a:xfrm>
          <a:prstGeom prst="roundRect">
            <a:avLst/>
          </a:prstGeom>
          <a:noFill/>
          <a:ln w="38100">
            <a:solidFill>
              <a:srgbClr val="5BE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18" name="グループ化 17"/>
          <p:cNvGrpSpPr/>
          <p:nvPr/>
        </p:nvGrpSpPr>
        <p:grpSpPr>
          <a:xfrm>
            <a:off x="903521" y="3586389"/>
            <a:ext cx="2741240" cy="992177"/>
            <a:chOff x="846562" y="3469642"/>
            <a:chExt cx="2741240" cy="992177"/>
          </a:xfrm>
        </p:grpSpPr>
        <p:sp>
          <p:nvSpPr>
            <p:cNvPr id="2048" name="上矢印 2047"/>
            <p:cNvSpPr/>
            <p:nvPr/>
          </p:nvSpPr>
          <p:spPr>
            <a:xfrm>
              <a:off x="1233494" y="3469642"/>
              <a:ext cx="1368152" cy="467235"/>
            </a:xfrm>
            <a:prstGeom prst="upArrow">
              <a:avLst/>
            </a:prstGeom>
            <a:solidFill>
              <a:srgbClr val="FF0000"/>
            </a:solidFill>
            <a:effectLst>
              <a:glow>
                <a:schemeClr val="accent1"/>
              </a:glo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8800" dirty="0" smtClean="0">
                <a:solidFill>
                  <a:schemeClr val="accent1"/>
                </a:solidFill>
                <a:latin typeface="FangSong" pitchFamily="49" charset="-122"/>
                <a:ea typeface="FangSong" pitchFamily="49" charset="-122"/>
              </a:endParaRPr>
            </a:p>
          </p:txBody>
        </p:sp>
        <p:sp>
          <p:nvSpPr>
            <p:cNvPr id="50" name="コンテンツ プレースホルダー 14"/>
            <p:cNvSpPr txBox="1">
              <a:spLocks/>
            </p:cNvSpPr>
            <p:nvPr/>
          </p:nvSpPr>
          <p:spPr bwMode="auto">
            <a:xfrm>
              <a:off x="846562" y="3957763"/>
              <a:ext cx="2741240" cy="50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rgbClr val="66CCFF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rgbClr val="66CCFF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66CCFF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rgbClr val="66CCFF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altLang="ja-JP" sz="1800" dirty="0" smtClean="0">
                  <a:solidFill>
                    <a:srgbClr val="FF0000"/>
                  </a:solidFill>
                </a:rPr>
                <a:t>T-dependence</a:t>
              </a:r>
              <a:r>
                <a:rPr lang="ja-JP" altLang="en-US" sz="1800" dirty="0" smtClean="0">
                  <a:solidFill>
                    <a:srgbClr val="FF0000"/>
                  </a:solidFill>
                </a:rPr>
                <a:t> </a:t>
              </a:r>
              <a:r>
                <a:rPr lang="en-US" altLang="ja-JP" sz="1800" dirty="0" smtClean="0">
                  <a:solidFill>
                    <a:srgbClr val="FF0000"/>
                  </a:solidFill>
                </a:rPr>
                <a:t>input</a:t>
              </a: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6185519" y="3632899"/>
            <a:ext cx="2741240" cy="903770"/>
            <a:chOff x="6185519" y="3632899"/>
            <a:chExt cx="2741240" cy="903770"/>
          </a:xfrm>
        </p:grpSpPr>
        <p:sp>
          <p:nvSpPr>
            <p:cNvPr id="2049" name="下矢印 2048"/>
            <p:cNvSpPr/>
            <p:nvPr/>
          </p:nvSpPr>
          <p:spPr>
            <a:xfrm>
              <a:off x="6637400" y="3632899"/>
              <a:ext cx="1368153" cy="465134"/>
            </a:xfrm>
            <a:prstGeom prst="downArrow">
              <a:avLst/>
            </a:prstGeom>
            <a:solidFill>
              <a:srgbClr val="FFFF00"/>
            </a:solidFill>
            <a:effectLst>
              <a:glow>
                <a:schemeClr val="accent1"/>
              </a:glo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8800" dirty="0" smtClean="0">
                <a:solidFill>
                  <a:schemeClr val="accent1"/>
                </a:solidFill>
                <a:latin typeface="FangSong" pitchFamily="49" charset="-122"/>
                <a:ea typeface="FangSong" pitchFamily="49" charset="-122"/>
              </a:endParaRPr>
            </a:p>
          </p:txBody>
        </p:sp>
        <p:sp>
          <p:nvSpPr>
            <p:cNvPr id="51" name="コンテンツ プレースホルダー 14"/>
            <p:cNvSpPr txBox="1">
              <a:spLocks/>
            </p:cNvSpPr>
            <p:nvPr/>
          </p:nvSpPr>
          <p:spPr bwMode="auto">
            <a:xfrm>
              <a:off x="6185519" y="4032613"/>
              <a:ext cx="2741240" cy="5040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rgbClr val="66CCFF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rgbClr val="66CCFF"/>
                  </a:solidFill>
                  <a:latin typeface="+mn-lt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rgbClr val="66CCFF"/>
                  </a:solidFill>
                  <a:latin typeface="+mn-lt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rgbClr val="66CCFF"/>
                  </a:solidFill>
                  <a:latin typeface="+mn-lt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rgbClr val="66CCFF"/>
                  </a:solidFill>
                  <a:latin typeface="+mn-lt"/>
                </a:defRPr>
              </a:lvl9pPr>
            </a:lstStyle>
            <a:p>
              <a:pPr marL="0" indent="0">
                <a:buNone/>
              </a:pPr>
              <a:r>
                <a:rPr lang="en-US" altLang="ja-JP" sz="1800" dirty="0" smtClean="0">
                  <a:solidFill>
                    <a:srgbClr val="FFFF00"/>
                  </a:solidFill>
                </a:rPr>
                <a:t>T-dependence</a:t>
              </a:r>
              <a:r>
                <a:rPr lang="ja-JP" altLang="en-US" sz="1800" dirty="0" smtClean="0">
                  <a:solidFill>
                    <a:srgbClr val="FFFF00"/>
                  </a:solidFill>
                </a:rPr>
                <a:t> </a:t>
              </a:r>
              <a:r>
                <a:rPr lang="en-US" altLang="ja-JP" sz="1800" dirty="0" smtClean="0">
                  <a:solidFill>
                    <a:srgbClr val="FFFF00"/>
                  </a:solidFill>
                </a:rPr>
                <a:t>output</a:t>
              </a:r>
            </a:p>
          </p:txBody>
        </p:sp>
      </p:grpSp>
      <p:sp>
        <p:nvSpPr>
          <p:cNvPr id="109" name="コンテンツ プレースホルダー 14"/>
          <p:cNvSpPr txBox="1">
            <a:spLocks/>
          </p:cNvSpPr>
          <p:nvPr/>
        </p:nvSpPr>
        <p:spPr bwMode="auto">
          <a:xfrm>
            <a:off x="3216611" y="3912028"/>
            <a:ext cx="2859849" cy="67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66CC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66CC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66CC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CC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ja-JP" sz="1500" dirty="0" err="1" smtClean="0">
                <a:solidFill>
                  <a:srgbClr val="5BEE50"/>
                </a:solidFill>
              </a:rPr>
              <a:t>latticeQCD</a:t>
            </a:r>
            <a:r>
              <a:rPr lang="en-US" altLang="ja-JP" sz="1500" dirty="0" smtClean="0">
                <a:solidFill>
                  <a:srgbClr val="5BEE50"/>
                </a:solidFill>
              </a:rPr>
              <a:t>, </a:t>
            </a:r>
            <a:r>
              <a:rPr lang="en-US" altLang="ja-JP" sz="1500" u="sng" dirty="0" smtClean="0">
                <a:solidFill>
                  <a:srgbClr val="5BEE50"/>
                </a:solidFill>
              </a:rPr>
              <a:t>QCD sum rule</a:t>
            </a:r>
            <a:r>
              <a:rPr lang="ja-JP" altLang="en-US" sz="1500" dirty="0" smtClean="0">
                <a:solidFill>
                  <a:srgbClr val="5BEE50"/>
                </a:solidFill>
              </a:rPr>
              <a:t> </a:t>
            </a:r>
            <a:r>
              <a:rPr lang="en-US" altLang="ja-JP" sz="1500" dirty="0" smtClean="0">
                <a:solidFill>
                  <a:srgbClr val="5BEE50"/>
                </a:solidFill>
              </a:rPr>
              <a:t>etc.</a:t>
            </a:r>
          </a:p>
        </p:txBody>
      </p:sp>
      <p:grpSp>
        <p:nvGrpSpPr>
          <p:cNvPr id="19" name="グループ化 18"/>
          <p:cNvGrpSpPr/>
          <p:nvPr/>
        </p:nvGrpSpPr>
        <p:grpSpPr>
          <a:xfrm>
            <a:off x="1187622" y="4061721"/>
            <a:ext cx="6483441" cy="2951808"/>
            <a:chOff x="1187622" y="4061721"/>
            <a:chExt cx="6483441" cy="2951808"/>
          </a:xfrm>
        </p:grpSpPr>
        <p:grpSp>
          <p:nvGrpSpPr>
            <p:cNvPr id="57" name="グループ化 56"/>
            <p:cNvGrpSpPr/>
            <p:nvPr/>
          </p:nvGrpSpPr>
          <p:grpSpPr>
            <a:xfrm>
              <a:off x="1711155" y="4061721"/>
              <a:ext cx="5844984" cy="2951808"/>
              <a:chOff x="899592" y="3473662"/>
              <a:chExt cx="7229010" cy="3650762"/>
            </a:xfrm>
          </p:grpSpPr>
          <p:grpSp>
            <p:nvGrpSpPr>
              <p:cNvPr id="58" name="グループ化 57"/>
              <p:cNvGrpSpPr/>
              <p:nvPr/>
            </p:nvGrpSpPr>
            <p:grpSpPr>
              <a:xfrm>
                <a:off x="899592" y="3473662"/>
                <a:ext cx="7229010" cy="3650762"/>
                <a:chOff x="899592" y="3473662"/>
                <a:chExt cx="7229010" cy="3650762"/>
              </a:xfrm>
            </p:grpSpPr>
            <p:grpSp>
              <p:nvGrpSpPr>
                <p:cNvPr id="61" name="グループ化 60"/>
                <p:cNvGrpSpPr/>
                <p:nvPr/>
              </p:nvGrpSpPr>
              <p:grpSpPr>
                <a:xfrm>
                  <a:off x="899592" y="4181054"/>
                  <a:ext cx="2328268" cy="2430376"/>
                  <a:chOff x="6748384" y="3503636"/>
                  <a:chExt cx="2328268" cy="2430376"/>
                </a:xfrm>
              </p:grpSpPr>
              <p:cxnSp>
                <p:nvCxnSpPr>
                  <p:cNvPr id="66" name="直線矢印コネクタ 65"/>
                  <p:cNvCxnSpPr/>
                  <p:nvPr/>
                </p:nvCxnSpPr>
                <p:spPr bwMode="auto">
                  <a:xfrm flipV="1">
                    <a:off x="6948264" y="5533283"/>
                    <a:ext cx="2128388" cy="1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cxnSp>
              <p:grpSp>
                <p:nvGrpSpPr>
                  <p:cNvPr id="67" name="グループ化 66"/>
                  <p:cNvGrpSpPr/>
                  <p:nvPr/>
                </p:nvGrpSpPr>
                <p:grpSpPr>
                  <a:xfrm>
                    <a:off x="6748384" y="3503636"/>
                    <a:ext cx="2300024" cy="2430376"/>
                    <a:chOff x="6748384" y="3503636"/>
                    <a:chExt cx="2300024" cy="2430376"/>
                  </a:xfrm>
                </p:grpSpPr>
                <p:cxnSp>
                  <p:nvCxnSpPr>
                    <p:cNvPr id="68" name="直線矢印コネクタ 67"/>
                    <p:cNvCxnSpPr/>
                    <p:nvPr/>
                  </p:nvCxnSpPr>
                  <p:spPr bwMode="auto">
                    <a:xfrm flipV="1">
                      <a:off x="6948264" y="3872968"/>
                      <a:ext cx="0" cy="1660316"/>
                    </a:xfrm>
                    <a:prstGeom prst="straightConnector1">
                      <a:avLst/>
                    </a:prstGeom>
                    <a:solidFill>
                      <a:schemeClr val="accent1"/>
                    </a:solidFill>
                    <a:ln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arrow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cxnSp>
                  <p:nvCxnSpPr>
                    <p:cNvPr id="69" name="直線コネクタ 68"/>
                    <p:cNvCxnSpPr>
                      <a:stCxn id="71" idx="1"/>
                    </p:cNvCxnSpPr>
                    <p:nvPr/>
                  </p:nvCxnSpPr>
                  <p:spPr bwMode="auto">
                    <a:xfrm>
                      <a:off x="7279913" y="4181186"/>
                      <a:ext cx="0" cy="1340075"/>
                    </a:xfrm>
                    <a:prstGeom prst="line">
                      <a:avLst/>
                    </a:prstGeom>
                    <a:solidFill>
                      <a:schemeClr val="accent1"/>
                    </a:solidFill>
                    <a:ln w="9525" cap="flat" cmpd="sng" algn="ctr">
                      <a:solidFill>
                        <a:schemeClr val="bg1"/>
                      </a:solidFill>
                      <a:prstDash val="dashDot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cxnSp>
                <p:sp>
                  <p:nvSpPr>
                    <p:cNvPr id="70" name="正方形/長方形 69"/>
                    <p:cNvSpPr/>
                    <p:nvPr/>
                  </p:nvSpPr>
                  <p:spPr>
                    <a:xfrm>
                      <a:off x="7091400" y="5472375"/>
                      <a:ext cx="377026" cy="369332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r>
                        <a:rPr lang="en-US" altLang="ja-JP" i="1" dirty="0" smtClean="0">
                          <a:solidFill>
                            <a:schemeClr val="bg1"/>
                          </a:solidFill>
                        </a:rPr>
                        <a:t>m</a:t>
                      </a:r>
                      <a:endParaRPr lang="ja-JP" altLang="en-US" i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1" name="フリーフォーム 70"/>
                    <p:cNvSpPr/>
                    <p:nvPr/>
                  </p:nvSpPr>
                  <p:spPr>
                    <a:xfrm>
                      <a:off x="7170007" y="4181054"/>
                      <a:ext cx="1749334" cy="1352229"/>
                    </a:xfrm>
                    <a:custGeom>
                      <a:avLst/>
                      <a:gdLst>
                        <a:gd name="connsiteX0" fmla="*/ 0 w 5373858"/>
                        <a:gd name="connsiteY0" fmla="*/ 4164453 h 4245733"/>
                        <a:gd name="connsiteX1" fmla="*/ 337624 w 5373858"/>
                        <a:gd name="connsiteY1" fmla="*/ 416 h 4245733"/>
                        <a:gd name="connsiteX2" fmla="*/ 1083212 w 5373858"/>
                        <a:gd name="connsiteY2" fmla="*/ 3883099 h 4245733"/>
                        <a:gd name="connsiteX3" fmla="*/ 1083212 w 5373858"/>
                        <a:gd name="connsiteY3" fmla="*/ 3883099 h 4245733"/>
                        <a:gd name="connsiteX4" fmla="*/ 1153551 w 5373858"/>
                        <a:gd name="connsiteY4" fmla="*/ 4220724 h 4245733"/>
                        <a:gd name="connsiteX5" fmla="*/ 1181686 w 5373858"/>
                        <a:gd name="connsiteY5" fmla="*/ 4220724 h 4245733"/>
                        <a:gd name="connsiteX6" fmla="*/ 1885071 w 5373858"/>
                        <a:gd name="connsiteY6" fmla="*/ 4150385 h 4245733"/>
                        <a:gd name="connsiteX7" fmla="*/ 2574387 w 5373858"/>
                        <a:gd name="connsiteY7" fmla="*/ 3447001 h 4245733"/>
                        <a:gd name="connsiteX8" fmla="*/ 3699803 w 5373858"/>
                        <a:gd name="connsiteY8" fmla="*/ 2968699 h 4245733"/>
                        <a:gd name="connsiteX9" fmla="*/ 5373858 w 5373858"/>
                        <a:gd name="connsiteY9" fmla="*/ 2785819 h 424573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373858" h="4245733">
                          <a:moveTo>
                            <a:pt x="0" y="4164453"/>
                          </a:moveTo>
                          <a:cubicBezTo>
                            <a:pt x="78544" y="2105880"/>
                            <a:pt x="157089" y="47308"/>
                            <a:pt x="337624" y="416"/>
                          </a:cubicBezTo>
                          <a:cubicBezTo>
                            <a:pt x="518159" y="-46476"/>
                            <a:pt x="1083212" y="3883099"/>
                            <a:pt x="1083212" y="3883099"/>
                          </a:cubicBezTo>
                          <a:lnTo>
                            <a:pt x="1083212" y="3883099"/>
                          </a:lnTo>
                          <a:cubicBezTo>
                            <a:pt x="1094935" y="3939370"/>
                            <a:pt x="1137139" y="4164453"/>
                            <a:pt x="1153551" y="4220724"/>
                          </a:cubicBezTo>
                          <a:cubicBezTo>
                            <a:pt x="1169963" y="4276995"/>
                            <a:pt x="1181686" y="4220724"/>
                            <a:pt x="1181686" y="4220724"/>
                          </a:cubicBezTo>
                          <a:cubicBezTo>
                            <a:pt x="1303606" y="4209001"/>
                            <a:pt x="1652954" y="4279339"/>
                            <a:pt x="1885071" y="4150385"/>
                          </a:cubicBezTo>
                          <a:cubicBezTo>
                            <a:pt x="2117188" y="4021431"/>
                            <a:pt x="2271932" y="3643949"/>
                            <a:pt x="2574387" y="3447001"/>
                          </a:cubicBezTo>
                          <a:cubicBezTo>
                            <a:pt x="2876842" y="3250053"/>
                            <a:pt x="3233224" y="3078896"/>
                            <a:pt x="3699803" y="2968699"/>
                          </a:cubicBezTo>
                          <a:cubicBezTo>
                            <a:pt x="4166382" y="2858502"/>
                            <a:pt x="4770120" y="2822160"/>
                            <a:pt x="5373858" y="2785819"/>
                          </a:cubicBezTo>
                        </a:path>
                      </a:pathLst>
                    </a:custGeom>
                    <a:ln w="28575">
                      <a:solidFill>
                        <a:schemeClr val="bg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/>
                    </a:p>
                  </p:txBody>
                </p:sp>
                <p:sp>
                  <p:nvSpPr>
                    <p:cNvPr id="72" name="正方形/長方形 71"/>
                    <p:cNvSpPr/>
                    <p:nvPr/>
                  </p:nvSpPr>
                  <p:spPr>
                    <a:xfrm>
                      <a:off x="8728961" y="5564680"/>
                      <a:ext cx="319447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ja-JP" i="1" dirty="0">
                          <a:solidFill>
                            <a:schemeClr val="bg1"/>
                          </a:solidFill>
                        </a:rPr>
                        <a:t>t</a:t>
                      </a:r>
                      <a:endParaRPr lang="ja-JP" altLang="en-US" i="1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73" name="正方形/長方形 72"/>
                    <p:cNvSpPr/>
                    <p:nvPr/>
                  </p:nvSpPr>
                  <p:spPr>
                    <a:xfrm>
                      <a:off x="6748384" y="3503636"/>
                      <a:ext cx="720042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r>
                        <a:rPr lang="en-US" altLang="ja-JP" i="1" dirty="0">
                          <a:solidFill>
                            <a:schemeClr val="bg1"/>
                          </a:solidFill>
                        </a:rPr>
                        <a:t>ρ</a:t>
                      </a:r>
                      <a:r>
                        <a:rPr lang="en-US" altLang="ja-JP" i="1" dirty="0" smtClean="0">
                          <a:solidFill>
                            <a:schemeClr val="bg1"/>
                          </a:solidFill>
                        </a:rPr>
                        <a:t>(t)</a:t>
                      </a:r>
                      <a:endParaRPr lang="ja-JP" altLang="en-US" i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62" name="右矢印 61"/>
                <p:cNvSpPr/>
                <p:nvPr/>
              </p:nvSpPr>
              <p:spPr>
                <a:xfrm>
                  <a:off x="3419872" y="5085417"/>
                  <a:ext cx="1944216" cy="590254"/>
                </a:xfrm>
                <a:prstGeom prst="rightArrow">
                  <a:avLst/>
                </a:prstGeom>
                <a:gradFill flip="none" rotWithShape="1">
                  <a:gsLst>
                    <a:gs pos="0">
                      <a:srgbClr val="0070C0"/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rgbClr val="FF0000"/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pic>
              <p:nvPicPr>
                <p:cNvPr id="63" name="Picture 2" descr="C:\Users\adm\Desktop\図1.png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67593" y="3473662"/>
                  <a:ext cx="2961009" cy="3650762"/>
                </a:xfrm>
                <a:prstGeom prst="rect">
                  <a:avLst/>
                </a:prstGeom>
                <a:noFill/>
                <a:effectLst>
                  <a:glow rad="228600">
                    <a:schemeClr val="bg1">
                      <a:alpha val="26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  <a:reflection blurRad="6350" stA="50000" endA="300" endPos="55500" dist="50800" dir="5400000" sy="-100000" algn="bl" rotWithShape="0"/>
                  <a:softEdge rad="0"/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64" name="直線矢印コネクタ 63"/>
                <p:cNvCxnSpPr/>
                <p:nvPr/>
              </p:nvCxnSpPr>
              <p:spPr bwMode="auto">
                <a:xfrm flipV="1">
                  <a:off x="5580112" y="4538364"/>
                  <a:ext cx="0" cy="1660316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65" name="直線矢印コネクタ 64"/>
                <p:cNvCxnSpPr/>
                <p:nvPr/>
              </p:nvCxnSpPr>
              <p:spPr bwMode="auto">
                <a:xfrm flipV="1">
                  <a:off x="5583904" y="6198679"/>
                  <a:ext cx="2128388" cy="1"/>
                </a:xfrm>
                <a:prstGeom prst="straightConnector1">
                  <a:avLst/>
                </a:prstGeom>
                <a:solidFill>
                  <a:schemeClr val="accent1"/>
                </a:solidFill>
                <a:ln w="25400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sp>
            <p:nvSpPr>
              <p:cNvPr id="59" name="正方形/長方形 58"/>
              <p:cNvSpPr/>
              <p:nvPr/>
            </p:nvSpPr>
            <p:spPr>
              <a:xfrm>
                <a:off x="5315648" y="4169032"/>
                <a:ext cx="7200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i="1" dirty="0">
                    <a:solidFill>
                      <a:schemeClr val="bg1"/>
                    </a:solidFill>
                  </a:rPr>
                  <a:t>ρ</a:t>
                </a:r>
                <a:r>
                  <a:rPr lang="en-US" altLang="ja-JP" i="1" dirty="0" smtClean="0">
                    <a:solidFill>
                      <a:schemeClr val="bg1"/>
                    </a:solidFill>
                  </a:rPr>
                  <a:t>(t)</a:t>
                </a:r>
                <a:endParaRPr lang="ja-JP" altLang="en-US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7499494" y="6210702"/>
                <a:ext cx="3194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i="1" dirty="0">
                    <a:solidFill>
                      <a:schemeClr val="bg1"/>
                    </a:solidFill>
                  </a:rPr>
                  <a:t>t</a:t>
                </a:r>
                <a:endParaRPr lang="ja-JP" altLang="en-US" i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" name="角丸四角形吹き出し 8"/>
            <p:cNvSpPr/>
            <p:nvPr/>
          </p:nvSpPr>
          <p:spPr>
            <a:xfrm>
              <a:off x="1187622" y="4653136"/>
              <a:ext cx="6483441" cy="1944000"/>
            </a:xfrm>
            <a:prstGeom prst="wedgeRoundRectCallout">
              <a:avLst>
                <a:gd name="adj1" fmla="val 36277"/>
                <a:gd name="adj2" fmla="val -61625"/>
                <a:gd name="adj3" fmla="val 16667"/>
              </a:avLst>
            </a:prstGeom>
            <a:ln>
              <a:solidFill>
                <a:srgbClr val="FFFF00"/>
              </a:solidFill>
            </a:ln>
            <a:effectLst>
              <a:glow>
                <a:schemeClr val="accent1"/>
              </a:glow>
            </a:effectLst>
          </p:spPr>
          <p:txBody>
            <a:bodyPr wrap="square" rtlCol="0" anchor="ctr">
              <a:spAutoFit/>
            </a:bodyPr>
            <a:lstStyle/>
            <a:p>
              <a:pPr algn="ctr"/>
              <a:endParaRPr kumimoji="1" lang="ja-JP" altLang="en-US" sz="8800" dirty="0" smtClean="0">
                <a:solidFill>
                  <a:schemeClr val="accent1"/>
                </a:solidFill>
                <a:latin typeface="FangSong" pitchFamily="49" charset="-122"/>
                <a:ea typeface="FangSong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56264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114763"/>
              </p:ext>
            </p:extLst>
          </p:nvPr>
        </p:nvGraphicFramePr>
        <p:xfrm>
          <a:off x="1812653" y="4703126"/>
          <a:ext cx="4608881" cy="908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8" name="数式" r:id="rId4" imgW="1993680" imgH="393480" progId="Equation.3">
                  <p:embed/>
                </p:oleObj>
              </mc:Choice>
              <mc:Fallback>
                <p:oleObj name="数式" r:id="rId4" imgW="19936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2653" y="4703126"/>
                        <a:ext cx="4608881" cy="908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QCD sum rule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32856"/>
          </a:xfrm>
        </p:spPr>
        <p:txBody>
          <a:bodyPr/>
          <a:lstStyle/>
          <a:p>
            <a:r>
              <a:rPr lang="en-US" sz="2400" dirty="0" smtClean="0"/>
              <a:t>QCD sum rule</a:t>
            </a:r>
          </a:p>
          <a:p>
            <a:pPr marL="0" indent="0">
              <a:buNone/>
            </a:pPr>
            <a:r>
              <a:rPr lang="en-US" altLang="ja-JP" sz="2400" dirty="0" smtClean="0"/>
              <a:t>―treats non-</a:t>
            </a:r>
            <a:r>
              <a:rPr lang="en-US" altLang="ja-JP" sz="2400" dirty="0" err="1" smtClean="0"/>
              <a:t>perturbative</a:t>
            </a:r>
            <a:r>
              <a:rPr lang="en-US" altLang="ja-JP" sz="2400" dirty="0" smtClean="0"/>
              <a:t> information of QCD</a:t>
            </a:r>
          </a:p>
          <a:p>
            <a:pPr marL="0" indent="0">
              <a:buNone/>
            </a:pPr>
            <a:r>
              <a:rPr lang="en-US" altLang="ja-JP" sz="2400" dirty="0" smtClean="0"/>
              <a:t>―relates correlation function given from </a:t>
            </a:r>
            <a:r>
              <a:rPr lang="en-US" altLang="ja-JP" sz="2400" u="sng" dirty="0" smtClean="0">
                <a:solidFill>
                  <a:srgbClr val="FF0000"/>
                </a:solidFill>
              </a:rPr>
              <a:t>operator product expansion (OPE)</a:t>
            </a:r>
            <a:r>
              <a:rPr lang="en-US" altLang="ja-JP" sz="2400" dirty="0" smtClean="0"/>
              <a:t> to</a:t>
            </a:r>
            <a:r>
              <a:rPr lang="ja-JP" altLang="en-US" sz="2400" dirty="0"/>
              <a:t> 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spectral function of hadron</a:t>
            </a:r>
            <a:endParaRPr lang="en-US" sz="2400" u="sn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 smtClean="0"/>
              <a:t>Heavy Quark Hadrons at J-PARC 2012</a:t>
            </a:r>
            <a:endParaRPr lang="en-US" dirty="0"/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317586"/>
              </p:ext>
            </p:extLst>
          </p:nvPr>
        </p:nvGraphicFramePr>
        <p:xfrm>
          <a:off x="2025656" y="3217148"/>
          <a:ext cx="3866852" cy="116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9" name="数式" r:id="rId6" imgW="1396800" imgH="419040" progId="Equation.3">
                  <p:embed/>
                </p:oleObj>
              </mc:Choice>
              <mc:Fallback>
                <p:oleObj name="数式" r:id="rId6" imgW="139680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>
                        <a:lum brigh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025656" y="3217148"/>
                        <a:ext cx="3866852" cy="11600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正方形/長方形 7"/>
          <p:cNvSpPr/>
          <p:nvPr/>
        </p:nvSpPr>
        <p:spPr>
          <a:xfrm>
            <a:off x="3472377" y="1373241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CCFFCC"/>
                </a:solidFill>
              </a:rPr>
              <a:t>M.A</a:t>
            </a:r>
            <a:r>
              <a:rPr lang="en-US" altLang="ja-JP" dirty="0">
                <a:solidFill>
                  <a:srgbClr val="CCFFCC"/>
                </a:solidFill>
              </a:rPr>
              <a:t>. </a:t>
            </a:r>
            <a:r>
              <a:rPr lang="en-US" altLang="ja-JP" dirty="0" err="1">
                <a:solidFill>
                  <a:srgbClr val="CCFFCC"/>
                </a:solidFill>
              </a:rPr>
              <a:t>Shifman</a:t>
            </a:r>
            <a:r>
              <a:rPr lang="en-US" altLang="ja-JP" dirty="0">
                <a:solidFill>
                  <a:srgbClr val="CCFFCC"/>
                </a:solidFill>
              </a:rPr>
              <a:t>, A.I. </a:t>
            </a:r>
            <a:r>
              <a:rPr lang="en-US" altLang="ja-JP" dirty="0" err="1">
                <a:solidFill>
                  <a:srgbClr val="CCFFCC"/>
                </a:solidFill>
              </a:rPr>
              <a:t>Vainshtein</a:t>
            </a:r>
            <a:r>
              <a:rPr lang="en-US" altLang="ja-JP" dirty="0">
                <a:solidFill>
                  <a:srgbClr val="CCFFCC"/>
                </a:solidFill>
              </a:rPr>
              <a:t>, and V.I. </a:t>
            </a:r>
            <a:r>
              <a:rPr lang="en-US" altLang="ja-JP" dirty="0" err="1">
                <a:solidFill>
                  <a:srgbClr val="CCFFCC"/>
                </a:solidFill>
              </a:rPr>
              <a:t>Zakharov</a:t>
            </a:r>
            <a:r>
              <a:rPr lang="en-US" altLang="ja-JP" dirty="0">
                <a:solidFill>
                  <a:srgbClr val="CCFFCC"/>
                </a:solidFill>
              </a:rPr>
              <a:t>, </a:t>
            </a:r>
            <a:endParaRPr lang="en-US" altLang="ja-JP" dirty="0" smtClean="0">
              <a:solidFill>
                <a:srgbClr val="CCFFCC"/>
              </a:solidFill>
            </a:endParaRPr>
          </a:p>
          <a:p>
            <a:r>
              <a:rPr lang="en-US" altLang="ja-JP" dirty="0" err="1" smtClean="0">
                <a:solidFill>
                  <a:srgbClr val="CCFFCC"/>
                </a:solidFill>
              </a:rPr>
              <a:t>Nucl</a:t>
            </a:r>
            <a:r>
              <a:rPr lang="en-US" altLang="ja-JP" dirty="0" smtClean="0">
                <a:solidFill>
                  <a:srgbClr val="CCFFCC"/>
                </a:solidFill>
              </a:rPr>
              <a:t>.</a:t>
            </a:r>
            <a:r>
              <a:rPr lang="ja-JP" altLang="en-US" dirty="0">
                <a:solidFill>
                  <a:srgbClr val="CCFFCC"/>
                </a:solidFill>
              </a:rPr>
              <a:t> </a:t>
            </a:r>
            <a:r>
              <a:rPr lang="en-US" altLang="ja-JP" dirty="0" smtClean="0">
                <a:solidFill>
                  <a:srgbClr val="CCFFCC"/>
                </a:solidFill>
              </a:rPr>
              <a:t>Phys</a:t>
            </a:r>
            <a:r>
              <a:rPr lang="en-US" altLang="ja-JP" dirty="0">
                <a:solidFill>
                  <a:srgbClr val="CCFFCC"/>
                </a:solidFill>
              </a:rPr>
              <a:t>. B</a:t>
            </a:r>
            <a:r>
              <a:rPr lang="en-US" altLang="ja-JP" b="1" dirty="0">
                <a:solidFill>
                  <a:srgbClr val="CCFFCC"/>
                </a:solidFill>
              </a:rPr>
              <a:t>147</a:t>
            </a:r>
            <a:r>
              <a:rPr lang="en-US" altLang="ja-JP" dirty="0">
                <a:solidFill>
                  <a:srgbClr val="CCFFCC"/>
                </a:solidFill>
              </a:rPr>
              <a:t>, 385 (1979); B</a:t>
            </a:r>
            <a:r>
              <a:rPr lang="en-US" altLang="ja-JP" b="1" dirty="0">
                <a:solidFill>
                  <a:srgbClr val="CCFFCC"/>
                </a:solidFill>
              </a:rPr>
              <a:t>147</a:t>
            </a:r>
            <a:r>
              <a:rPr lang="en-US" altLang="ja-JP" dirty="0">
                <a:solidFill>
                  <a:srgbClr val="CCFFCC"/>
                </a:solidFill>
              </a:rPr>
              <a:t>, 448 (1979) </a:t>
            </a:r>
            <a:endParaRPr lang="en-US" altLang="ja-JP" dirty="0" smtClean="0">
              <a:solidFill>
                <a:srgbClr val="CCFFCC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72211" y="5968774"/>
            <a:ext cx="2576019" cy="66788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b="1" dirty="0" smtClean="0">
                <a:solidFill>
                  <a:srgbClr val="FFFF00"/>
                </a:solidFill>
              </a:rPr>
              <a:t>Output spectral function with </a:t>
            </a:r>
            <a:r>
              <a:rPr lang="en-US" altLang="ja-JP" b="1" u="sng" dirty="0" smtClean="0">
                <a:solidFill>
                  <a:srgbClr val="FFFF00"/>
                </a:solidFill>
              </a:rPr>
              <a:t>MEM</a:t>
            </a: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 flipH="1" flipV="1">
            <a:off x="2411760" y="5458755"/>
            <a:ext cx="0" cy="4527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515497" y="5968774"/>
            <a:ext cx="1792526" cy="415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Input OPE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Line 26"/>
          <p:cNvSpPr>
            <a:spLocks noChangeShapeType="1"/>
          </p:cNvSpPr>
          <p:nvPr/>
        </p:nvSpPr>
        <p:spPr bwMode="auto">
          <a:xfrm flipH="1">
            <a:off x="5724128" y="5472375"/>
            <a:ext cx="0" cy="439118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Oval 24"/>
          <p:cNvSpPr>
            <a:spLocks noChangeArrowheads="1"/>
          </p:cNvSpPr>
          <p:nvPr/>
        </p:nvSpPr>
        <p:spPr bwMode="auto">
          <a:xfrm>
            <a:off x="4571999" y="3296446"/>
            <a:ext cx="818337" cy="504825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107102" y="6094094"/>
            <a:ext cx="20368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u="sng" dirty="0" smtClean="0">
                <a:solidFill>
                  <a:srgbClr val="FFFF00"/>
                </a:solidFill>
              </a:rPr>
              <a:t>One hadron state</a:t>
            </a:r>
            <a:endParaRPr lang="ja-JP" altLang="en-US" dirty="0">
              <a:solidFill>
                <a:srgbClr val="FFFF00"/>
              </a:solidFill>
            </a:endParaRPr>
          </a:p>
        </p:txBody>
      </p:sp>
      <p:sp>
        <p:nvSpPr>
          <p:cNvPr id="54" name="フリーフォーム 53"/>
          <p:cNvSpPr/>
          <p:nvPr/>
        </p:nvSpPr>
        <p:spPr>
          <a:xfrm>
            <a:off x="8604448" y="3872968"/>
            <a:ext cx="2668948" cy="1318010"/>
          </a:xfrm>
          <a:custGeom>
            <a:avLst/>
            <a:gdLst>
              <a:gd name="connsiteX0" fmla="*/ 0 w 1763636"/>
              <a:gd name="connsiteY0" fmla="*/ 4403187 h 4403187"/>
              <a:gd name="connsiteX1" fmla="*/ 731520 w 1763636"/>
              <a:gd name="connsiteY1" fmla="*/ 2419643 h 4403187"/>
              <a:gd name="connsiteX2" fmla="*/ 928468 w 1763636"/>
              <a:gd name="connsiteY2" fmla="*/ 0 h 440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63636" h="4403187">
                <a:moveTo>
                  <a:pt x="0" y="4403187"/>
                </a:moveTo>
                <a:cubicBezTo>
                  <a:pt x="288387" y="3778347"/>
                  <a:pt x="576775" y="3153508"/>
                  <a:pt x="731520" y="2419643"/>
                </a:cubicBezTo>
                <a:cubicBezTo>
                  <a:pt x="886265" y="1685778"/>
                  <a:pt x="2844019" y="907366"/>
                  <a:pt x="928468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1" name="直線コネクタ 20"/>
          <p:cNvCxnSpPr/>
          <p:nvPr/>
        </p:nvCxnSpPr>
        <p:spPr bwMode="auto">
          <a:xfrm>
            <a:off x="5260221" y="5458755"/>
            <a:ext cx="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グループ化 6"/>
          <p:cNvGrpSpPr/>
          <p:nvPr/>
        </p:nvGrpSpPr>
        <p:grpSpPr>
          <a:xfrm>
            <a:off x="6614394" y="3538398"/>
            <a:ext cx="2328268" cy="2430376"/>
            <a:chOff x="6748384" y="3503636"/>
            <a:chExt cx="2328268" cy="2430376"/>
          </a:xfrm>
        </p:grpSpPr>
        <p:cxnSp>
          <p:nvCxnSpPr>
            <p:cNvPr id="18" name="直線矢印コネクタ 17"/>
            <p:cNvCxnSpPr/>
            <p:nvPr/>
          </p:nvCxnSpPr>
          <p:spPr bwMode="auto">
            <a:xfrm flipV="1">
              <a:off x="6948264" y="5533283"/>
              <a:ext cx="2128388" cy="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43" name="グループ化 42"/>
            <p:cNvGrpSpPr/>
            <p:nvPr/>
          </p:nvGrpSpPr>
          <p:grpSpPr>
            <a:xfrm>
              <a:off x="6748384" y="3503636"/>
              <a:ext cx="2300024" cy="2430376"/>
              <a:chOff x="6748384" y="3503636"/>
              <a:chExt cx="2300024" cy="2430376"/>
            </a:xfrm>
          </p:grpSpPr>
          <p:cxnSp>
            <p:nvCxnSpPr>
              <p:cNvPr id="16" name="直線矢印コネクタ 15"/>
              <p:cNvCxnSpPr/>
              <p:nvPr/>
            </p:nvCxnSpPr>
            <p:spPr bwMode="auto">
              <a:xfrm flipV="1">
                <a:off x="6948264" y="3872968"/>
                <a:ext cx="0" cy="1660316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7" name="直線コネクタ 16"/>
              <p:cNvCxnSpPr>
                <a:stCxn id="33" idx="1"/>
              </p:cNvCxnSpPr>
              <p:nvPr/>
            </p:nvCxnSpPr>
            <p:spPr bwMode="auto">
              <a:xfrm>
                <a:off x="7279913" y="4181186"/>
                <a:ext cx="0" cy="1340075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1"/>
                </a:solidFill>
                <a:prstDash val="dash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30" name="正方形/長方形 29"/>
              <p:cNvSpPr/>
              <p:nvPr/>
            </p:nvSpPr>
            <p:spPr>
              <a:xfrm>
                <a:off x="7091400" y="5472375"/>
                <a:ext cx="3770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 smtClean="0">
                    <a:solidFill>
                      <a:schemeClr val="bg1"/>
                    </a:solidFill>
                  </a:rPr>
                  <a:t>m</a:t>
                </a:r>
                <a:endParaRPr lang="ja-JP" altLang="en-US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3" name="フリーフォーム 32"/>
              <p:cNvSpPr/>
              <p:nvPr/>
            </p:nvSpPr>
            <p:spPr>
              <a:xfrm>
                <a:off x="7170007" y="4181054"/>
                <a:ext cx="1749334" cy="1352229"/>
              </a:xfrm>
              <a:custGeom>
                <a:avLst/>
                <a:gdLst>
                  <a:gd name="connsiteX0" fmla="*/ 0 w 5373858"/>
                  <a:gd name="connsiteY0" fmla="*/ 4164453 h 4245733"/>
                  <a:gd name="connsiteX1" fmla="*/ 337624 w 5373858"/>
                  <a:gd name="connsiteY1" fmla="*/ 416 h 4245733"/>
                  <a:gd name="connsiteX2" fmla="*/ 1083212 w 5373858"/>
                  <a:gd name="connsiteY2" fmla="*/ 3883099 h 4245733"/>
                  <a:gd name="connsiteX3" fmla="*/ 1083212 w 5373858"/>
                  <a:gd name="connsiteY3" fmla="*/ 3883099 h 4245733"/>
                  <a:gd name="connsiteX4" fmla="*/ 1153551 w 5373858"/>
                  <a:gd name="connsiteY4" fmla="*/ 4220724 h 4245733"/>
                  <a:gd name="connsiteX5" fmla="*/ 1181686 w 5373858"/>
                  <a:gd name="connsiteY5" fmla="*/ 4220724 h 4245733"/>
                  <a:gd name="connsiteX6" fmla="*/ 1885071 w 5373858"/>
                  <a:gd name="connsiteY6" fmla="*/ 4150385 h 4245733"/>
                  <a:gd name="connsiteX7" fmla="*/ 2574387 w 5373858"/>
                  <a:gd name="connsiteY7" fmla="*/ 3447001 h 4245733"/>
                  <a:gd name="connsiteX8" fmla="*/ 3699803 w 5373858"/>
                  <a:gd name="connsiteY8" fmla="*/ 2968699 h 4245733"/>
                  <a:gd name="connsiteX9" fmla="*/ 5373858 w 5373858"/>
                  <a:gd name="connsiteY9" fmla="*/ 2785819 h 424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73858" h="4245733">
                    <a:moveTo>
                      <a:pt x="0" y="4164453"/>
                    </a:moveTo>
                    <a:cubicBezTo>
                      <a:pt x="78544" y="2105880"/>
                      <a:pt x="157089" y="47308"/>
                      <a:pt x="337624" y="416"/>
                    </a:cubicBezTo>
                    <a:cubicBezTo>
                      <a:pt x="518159" y="-46476"/>
                      <a:pt x="1083212" y="3883099"/>
                      <a:pt x="1083212" y="3883099"/>
                    </a:cubicBezTo>
                    <a:lnTo>
                      <a:pt x="1083212" y="3883099"/>
                    </a:lnTo>
                    <a:cubicBezTo>
                      <a:pt x="1094935" y="3939370"/>
                      <a:pt x="1137139" y="4164453"/>
                      <a:pt x="1153551" y="4220724"/>
                    </a:cubicBezTo>
                    <a:cubicBezTo>
                      <a:pt x="1169963" y="4276995"/>
                      <a:pt x="1181686" y="4220724"/>
                      <a:pt x="1181686" y="4220724"/>
                    </a:cubicBezTo>
                    <a:cubicBezTo>
                      <a:pt x="1303606" y="4209001"/>
                      <a:pt x="1652954" y="4279339"/>
                      <a:pt x="1885071" y="4150385"/>
                    </a:cubicBezTo>
                    <a:cubicBezTo>
                      <a:pt x="2117188" y="4021431"/>
                      <a:pt x="2271932" y="3643949"/>
                      <a:pt x="2574387" y="3447001"/>
                    </a:cubicBezTo>
                    <a:cubicBezTo>
                      <a:pt x="2876842" y="3250053"/>
                      <a:pt x="3233224" y="3078896"/>
                      <a:pt x="3699803" y="2968699"/>
                    </a:cubicBezTo>
                    <a:cubicBezTo>
                      <a:pt x="4166382" y="2858502"/>
                      <a:pt x="4770120" y="2822160"/>
                      <a:pt x="5373858" y="2785819"/>
                    </a:cubicBezTo>
                  </a:path>
                </a:pathLst>
              </a:cu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0" name="正方形/長方形 39"/>
              <p:cNvSpPr/>
              <p:nvPr/>
            </p:nvSpPr>
            <p:spPr>
              <a:xfrm>
                <a:off x="8728961" y="5564680"/>
                <a:ext cx="3194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i="1" dirty="0">
                    <a:solidFill>
                      <a:schemeClr val="bg1"/>
                    </a:solidFill>
                  </a:rPr>
                  <a:t>t</a:t>
                </a:r>
                <a:endParaRPr lang="ja-JP" altLang="en-US" i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6748384" y="3503636"/>
                <a:ext cx="720042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i="1" dirty="0">
                    <a:solidFill>
                      <a:schemeClr val="bg1"/>
                    </a:solidFill>
                  </a:rPr>
                  <a:t>ρ</a:t>
                </a:r>
                <a:r>
                  <a:rPr lang="en-US" altLang="ja-JP" i="1" dirty="0" smtClean="0">
                    <a:solidFill>
                      <a:schemeClr val="bg1"/>
                    </a:solidFill>
                  </a:rPr>
                  <a:t>(t)</a:t>
                </a:r>
                <a:endParaRPr lang="ja-JP" altLang="en-US" i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57" name="Line 26"/>
          <p:cNvSpPr>
            <a:spLocks noChangeShapeType="1"/>
          </p:cNvSpPr>
          <p:nvPr/>
        </p:nvSpPr>
        <p:spPr bwMode="auto">
          <a:xfrm>
            <a:off x="6471967" y="6278760"/>
            <a:ext cx="580343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スライド番号プレースホルダー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11</a:t>
            </a:fld>
            <a:endParaRPr lang="en-US"/>
          </a:p>
        </p:txBody>
      </p:sp>
      <p:sp>
        <p:nvSpPr>
          <p:cNvPr id="27" name="下矢印 26"/>
          <p:cNvSpPr/>
          <p:nvPr/>
        </p:nvSpPr>
        <p:spPr>
          <a:xfrm>
            <a:off x="3472377" y="4346189"/>
            <a:ext cx="868160" cy="356937"/>
          </a:xfrm>
          <a:prstGeom prst="downArrow">
            <a:avLst/>
          </a:prstGeom>
          <a:solidFill>
            <a:srgbClr val="00B050"/>
          </a:solidFill>
          <a:effectLst>
            <a:glow>
              <a:schemeClr val="accent1"/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8800" dirty="0" smtClean="0">
              <a:solidFill>
                <a:schemeClr val="accent1"/>
              </a:solidFill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340537" y="4361055"/>
            <a:ext cx="2189806" cy="3768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 smtClean="0">
                <a:solidFill>
                  <a:srgbClr val="00B050"/>
                </a:solidFill>
              </a:rPr>
              <a:t>Borel</a:t>
            </a:r>
            <a:r>
              <a:rPr lang="ja-JP" altLang="en-US" b="1" dirty="0">
                <a:solidFill>
                  <a:srgbClr val="00B050"/>
                </a:solidFill>
              </a:rPr>
              <a:t> </a:t>
            </a:r>
            <a:r>
              <a:rPr lang="en-US" altLang="ja-JP" b="1" dirty="0" smtClean="0">
                <a:solidFill>
                  <a:srgbClr val="00B050"/>
                </a:solidFill>
              </a:rPr>
              <a:t>transformation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1" name="Oval 24"/>
          <p:cNvSpPr>
            <a:spLocks noChangeArrowheads="1"/>
          </p:cNvSpPr>
          <p:nvPr/>
        </p:nvSpPr>
        <p:spPr bwMode="auto">
          <a:xfrm>
            <a:off x="5405746" y="4923726"/>
            <a:ext cx="694924" cy="507072"/>
          </a:xfrm>
          <a:prstGeom prst="ellipse">
            <a:avLst/>
          </a:prstGeom>
          <a:noFill/>
          <a:ln w="2540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3330667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1" name="コンテンツ プレースホルダー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729077"/>
              </p:ext>
            </p:extLst>
          </p:nvPr>
        </p:nvGraphicFramePr>
        <p:xfrm>
          <a:off x="684213" y="1658938"/>
          <a:ext cx="76739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2" name="数式" r:id="rId4" imgW="3504960" imgH="482400" progId="Equation.3">
                  <p:embed/>
                </p:oleObj>
              </mc:Choice>
              <mc:Fallback>
                <p:oleObj name="数式" r:id="rId4" imgW="350496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658938"/>
                        <a:ext cx="767397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576127" y="2998693"/>
            <a:ext cx="4355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CCFFCC"/>
                </a:solidFill>
              </a:rPr>
              <a:t>A</a:t>
            </a:r>
            <a:r>
              <a:rPr lang="en-US" altLang="ja-JP" dirty="0">
                <a:solidFill>
                  <a:srgbClr val="CCFFCC"/>
                </a:solidFill>
              </a:rPr>
              <a:t>. </a:t>
            </a:r>
            <a:r>
              <a:rPr lang="en-US" altLang="ja-JP" dirty="0" err="1">
                <a:solidFill>
                  <a:srgbClr val="CCFFCC"/>
                </a:solidFill>
              </a:rPr>
              <a:t>Bertlmann</a:t>
            </a:r>
            <a:r>
              <a:rPr lang="en-US" altLang="ja-JP" dirty="0">
                <a:solidFill>
                  <a:srgbClr val="CCFFCC"/>
                </a:solidFill>
              </a:rPr>
              <a:t>, </a:t>
            </a:r>
            <a:r>
              <a:rPr lang="en-US" altLang="ja-JP" dirty="0" err="1">
                <a:solidFill>
                  <a:srgbClr val="CCFFCC"/>
                </a:solidFill>
              </a:rPr>
              <a:t>Nucl</a:t>
            </a:r>
            <a:r>
              <a:rPr lang="en-US" altLang="ja-JP" dirty="0">
                <a:solidFill>
                  <a:srgbClr val="CCFFCC"/>
                </a:solidFill>
              </a:rPr>
              <a:t>. Phys. B</a:t>
            </a:r>
            <a:r>
              <a:rPr lang="en-US" altLang="ja-JP" b="1" dirty="0">
                <a:solidFill>
                  <a:srgbClr val="CCFFCC"/>
                </a:solidFill>
              </a:rPr>
              <a:t>204</a:t>
            </a:r>
            <a:r>
              <a:rPr lang="en-US" altLang="ja-JP" dirty="0">
                <a:solidFill>
                  <a:srgbClr val="CCFFCC"/>
                </a:solidFill>
              </a:rPr>
              <a:t>, 387 (</a:t>
            </a:r>
            <a:r>
              <a:rPr lang="en-US" altLang="ja-JP" dirty="0" smtClean="0">
                <a:solidFill>
                  <a:srgbClr val="CCFFCC"/>
                </a:solidFill>
              </a:rPr>
              <a:t>1982</a:t>
            </a:r>
            <a:r>
              <a:rPr lang="ja-JP" altLang="en-US" dirty="0">
                <a:solidFill>
                  <a:srgbClr val="CCFFCC"/>
                </a:solidFill>
              </a:rPr>
              <a:t>）</a:t>
            </a:r>
            <a:endParaRPr lang="en-US" altLang="ja-JP" dirty="0" smtClean="0">
              <a:solidFill>
                <a:srgbClr val="CCFFCC"/>
              </a:solidFill>
            </a:endParaRPr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4097765" y="2132856"/>
            <a:ext cx="1871662" cy="0"/>
          </a:xfrm>
          <a:prstGeom prst="line">
            <a:avLst/>
          </a:prstGeom>
          <a:noFill/>
          <a:ln w="25400">
            <a:solidFill>
              <a:srgbClr val="2126E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6660232" y="2708920"/>
            <a:ext cx="1584325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3666815" y="2132856"/>
            <a:ext cx="287337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4932040" y="2708920"/>
            <a:ext cx="1584325" cy="0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539750" y="4293096"/>
            <a:ext cx="8229600" cy="1728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5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altLang="en-US" sz="2500" dirty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・</a:t>
            </a:r>
            <a:r>
              <a:rPr kumimoji="1" lang="en-US" altLang="ja-JP" sz="25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1st term</a:t>
            </a:r>
            <a:r>
              <a:rPr kumimoji="1" lang="en-US" altLang="ja-JP" sz="2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altLang="ja-JP" sz="2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altLang="ja-JP" sz="25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→ </a:t>
            </a:r>
            <a:r>
              <a:rPr kumimoji="1" lang="en-US" altLang="ja-JP" sz="25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Free massive </a:t>
            </a:r>
            <a:r>
              <a:rPr kumimoji="1" lang="en-US" altLang="ja-JP" sz="25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correlator</a:t>
            </a:r>
            <a:endParaRPr kumimoji="1" lang="en-US" altLang="ja-JP" sz="2500" dirty="0">
              <a:solidFill>
                <a:schemeClr val="bg1"/>
              </a:solidFill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500" dirty="0" smtClean="0">
                <a:solidFill>
                  <a:schemeClr val="bg1"/>
                </a:solidFill>
                <a:ea typeface="ＭＳ Ｐゴシック" pitchFamily="50" charset="-128"/>
                <a:cs typeface="ＭＳ Ｐゴシック" pitchFamily="50" charset="-128"/>
              </a:rPr>
              <a:t> ・</a:t>
            </a:r>
            <a:r>
              <a:rPr kumimoji="1" lang="en-US" altLang="ja-JP" sz="2500" dirty="0">
                <a:solidFill>
                  <a:srgbClr val="0000FF"/>
                </a:solidFill>
                <a:ea typeface="ＭＳ Ｐゴシック" pitchFamily="50" charset="-128"/>
                <a:cs typeface="ＭＳ Ｐゴシック" pitchFamily="50" charset="-128"/>
              </a:rPr>
              <a:t>2</a:t>
            </a:r>
            <a:r>
              <a:rPr kumimoji="1" lang="en-US" altLang="ja-JP" sz="25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nd term </a:t>
            </a:r>
            <a:r>
              <a:rPr kumimoji="1" lang="ja-JP" altLang="ja-JP" sz="25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altLang="ja-JP" sz="25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50" charset="-128"/>
                <a:cs typeface="ＭＳ Ｐゴシック" pitchFamily="50" charset="-128"/>
              </a:rPr>
              <a:t>→</a:t>
            </a:r>
            <a:r>
              <a:rPr kumimoji="1" lang="en-US" altLang="ja-JP" sz="25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en-US" altLang="ja-JP" sz="25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α</a:t>
            </a:r>
            <a:r>
              <a:rPr kumimoji="1" lang="en-US" altLang="ja-JP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s</a:t>
            </a:r>
            <a:r>
              <a:rPr kumimoji="1" lang="en-US" altLang="ja-JP" sz="3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en-US" altLang="ja-JP" sz="25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correction</a:t>
            </a:r>
            <a:endParaRPr kumimoji="1" lang="en-US" altLang="ja-JP" sz="2500" dirty="0">
              <a:solidFill>
                <a:schemeClr val="bg1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5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・</a:t>
            </a:r>
            <a:r>
              <a:rPr kumimoji="1" lang="en-US" altLang="ja-JP" sz="2500" b="0" i="0" u="none" strike="noStrike" cap="none" normalizeH="0" dirty="0" smtClean="0">
                <a:ln>
                  <a:noFill/>
                </a:ln>
                <a:solidFill>
                  <a:srgbClr val="5BEE50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3rd term </a:t>
            </a:r>
            <a:r>
              <a:rPr kumimoji="1" lang="ja-JP" altLang="ja-JP" sz="2500" b="0" i="0" u="none" strike="noStrike" cap="none" normalizeH="0" dirty="0" smtClean="0">
                <a:ln>
                  <a:noFill/>
                </a:ln>
                <a:solidFill>
                  <a:srgbClr val="5BEE50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altLang="ja-JP" sz="25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→ </a:t>
            </a:r>
            <a:r>
              <a:rPr kumimoji="1" lang="en-US" altLang="ja-JP" sz="25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Scalar </a:t>
            </a:r>
            <a:r>
              <a:rPr kumimoji="1" lang="en-US" altLang="ja-JP" sz="2500" dirty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gluon </a:t>
            </a:r>
            <a:r>
              <a:rPr kumimoji="1" lang="en-US" altLang="ja-JP" sz="25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condensate</a:t>
            </a:r>
            <a:endParaRPr kumimoji="1" lang="en-US" altLang="ja-JP" sz="25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ja-JP" sz="25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altLang="en-US" sz="2500" dirty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・</a:t>
            </a:r>
            <a:r>
              <a:rPr kumimoji="1" lang="en-US" altLang="ja-JP" sz="25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4th term </a:t>
            </a:r>
            <a:r>
              <a:rPr kumimoji="1" lang="ja-JP" altLang="ja-JP" sz="2500" b="0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altLang="ja-JP" sz="25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→ </a:t>
            </a:r>
            <a:r>
              <a:rPr kumimoji="1" lang="en-US" altLang="ja-JP" sz="25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Twist-2 </a:t>
            </a:r>
            <a:r>
              <a:rPr kumimoji="1" lang="en-US" altLang="ja-JP" sz="2500" dirty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gluon condensate</a:t>
            </a:r>
            <a:endParaRPr kumimoji="1" lang="ja-JP" altLang="ja-JP" sz="25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aphicFrame>
        <p:nvGraphicFramePr>
          <p:cNvPr id="17" name="オブジェクト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3832104"/>
              </p:ext>
            </p:extLst>
          </p:nvPr>
        </p:nvGraphicFramePr>
        <p:xfrm>
          <a:off x="576127" y="2402996"/>
          <a:ext cx="3888234" cy="4001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3" name="数式" r:id="rId6" imgW="2349360" imgH="241200" progId="Equation.3">
                  <p:embed/>
                </p:oleObj>
              </mc:Choice>
              <mc:Fallback>
                <p:oleObj name="数式" r:id="rId6" imgW="234936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127" y="2402996"/>
                        <a:ext cx="3888234" cy="4001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右中かっこ 4"/>
          <p:cNvSpPr/>
          <p:nvPr/>
        </p:nvSpPr>
        <p:spPr bwMode="auto">
          <a:xfrm rot="-5400000" flipH="1">
            <a:off x="6356224" y="1074901"/>
            <a:ext cx="504056" cy="3560348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828078" y="3107103"/>
            <a:ext cx="4114800" cy="969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6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t</a:t>
            </a:r>
            <a:r>
              <a:rPr kumimoji="1" lang="en-US" altLang="ja-JP" sz="2600" b="0" i="0" u="none" strike="noStrike" cap="none" normalizeH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emperature dependence</a:t>
            </a:r>
            <a:endParaRPr kumimoji="1" lang="ja-JP" altLang="ja-JP" sz="18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" name="右中かっこ 8"/>
          <p:cNvSpPr/>
          <p:nvPr/>
        </p:nvSpPr>
        <p:spPr bwMode="auto">
          <a:xfrm>
            <a:off x="5969427" y="4365054"/>
            <a:ext cx="288032" cy="792088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右中かっこ 19"/>
          <p:cNvSpPr/>
          <p:nvPr/>
        </p:nvSpPr>
        <p:spPr bwMode="auto">
          <a:xfrm>
            <a:off x="6157016" y="5272674"/>
            <a:ext cx="288032" cy="792088"/>
          </a:xfrm>
          <a:prstGeom prst="rightBrac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6301032" y="4549732"/>
            <a:ext cx="1943525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600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perturbative</a:t>
            </a:r>
            <a:endParaRPr kumimoji="1" lang="ja-JP" altLang="ja-JP" sz="18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453793" y="5420791"/>
            <a:ext cx="3024659" cy="495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6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n</a:t>
            </a:r>
            <a:r>
              <a:rPr kumimoji="1" lang="en-US" altLang="ja-JP" sz="26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on-</a:t>
            </a:r>
            <a:r>
              <a:rPr kumimoji="1" lang="en-US" altLang="ja-JP" sz="2600" dirty="0" err="1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perturbative</a:t>
            </a:r>
            <a:endParaRPr kumimoji="1" lang="ja-JP" altLang="ja-JP" sz="18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0670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OPE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2013577" y="2141920"/>
            <a:ext cx="7191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＋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4238024" y="2154072"/>
            <a:ext cx="7191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＋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4118" name="Picture 22" descr="1ji-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699" y="1849367"/>
            <a:ext cx="1522721" cy="96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1ji-1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863" y="2047387"/>
            <a:ext cx="1734708" cy="77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4"/>
          <p:cNvSpPr>
            <a:spLocks noChangeArrowheads="1"/>
          </p:cNvSpPr>
          <p:nvPr/>
        </p:nvSpPr>
        <p:spPr bwMode="auto">
          <a:xfrm>
            <a:off x="4868699" y="858590"/>
            <a:ext cx="1316044" cy="431800"/>
          </a:xfrm>
          <a:prstGeom prst="ellipse">
            <a:avLst/>
          </a:prstGeom>
          <a:noFill/>
          <a:ln w="25400">
            <a:solidFill>
              <a:srgbClr val="2126E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615431"/>
              </p:ext>
            </p:extLst>
          </p:nvPr>
        </p:nvGraphicFramePr>
        <p:xfrm>
          <a:off x="2850527" y="938802"/>
          <a:ext cx="4779905" cy="657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5" name="数式" r:id="rId8" imgW="3504960" imgH="482400" progId="Equation.3">
                  <p:embed/>
                </p:oleObj>
              </mc:Choice>
              <mc:Fallback>
                <p:oleObj name="数式" r:id="rId8" imgW="3504960" imgH="48240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 contrast="-1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0527" y="938802"/>
                        <a:ext cx="4779905" cy="6573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23" name="Picture 27" descr="1ji-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174" y="1888801"/>
            <a:ext cx="1539723" cy="110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29" descr="0ji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4" y="1867621"/>
            <a:ext cx="1645098" cy="94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4536336" y="835695"/>
            <a:ext cx="360362" cy="431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 flipH="1">
            <a:off x="1835696" y="1181246"/>
            <a:ext cx="2739912" cy="7355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6242693" y="2114141"/>
            <a:ext cx="7191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＋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8" name="Picture 6" descr="2ji-3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732" y="3021820"/>
            <a:ext cx="1544860" cy="139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2ji-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98" y="3184692"/>
            <a:ext cx="1766250" cy="126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2ji-1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46" y="3172528"/>
            <a:ext cx="1766250" cy="127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4291463" y="3717032"/>
            <a:ext cx="7191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＋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1" name="Rectangle 21"/>
          <p:cNvSpPr>
            <a:spLocks noChangeArrowheads="1"/>
          </p:cNvSpPr>
          <p:nvPr/>
        </p:nvSpPr>
        <p:spPr bwMode="auto">
          <a:xfrm>
            <a:off x="6533253" y="3717031"/>
            <a:ext cx="7191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＋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2" name="Rectangle 21"/>
          <p:cNvSpPr>
            <a:spLocks noChangeArrowheads="1"/>
          </p:cNvSpPr>
          <p:nvPr/>
        </p:nvSpPr>
        <p:spPr bwMode="auto">
          <a:xfrm>
            <a:off x="1941121" y="3720656"/>
            <a:ext cx="71913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ja-JP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＋</a:t>
            </a:r>
            <a:endParaRPr kumimoji="1" lang="ja-JP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33" name="Line 26"/>
          <p:cNvSpPr>
            <a:spLocks noChangeShapeType="1"/>
          </p:cNvSpPr>
          <p:nvPr/>
        </p:nvSpPr>
        <p:spPr bwMode="auto">
          <a:xfrm flipH="1">
            <a:off x="5244949" y="1269211"/>
            <a:ext cx="0" cy="503606"/>
          </a:xfrm>
          <a:prstGeom prst="line">
            <a:avLst/>
          </a:prstGeom>
          <a:noFill/>
          <a:ln w="38100">
            <a:solidFill>
              <a:srgbClr val="2126E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468313" y="4581128"/>
            <a:ext cx="8675687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  <a:tabLst/>
            </a:pPr>
            <a:r>
              <a:rPr kumimoji="1" lang="ja-JP" altLang="en-US" sz="2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・</a:t>
            </a:r>
            <a:r>
              <a:rPr kumimoji="1" lang="en-US" altLang="ja-JP" sz="2600" b="0" i="0" u="none" strike="noStrike" cap="none" normalizeH="0" baseline="0" dirty="0" smtClean="0">
                <a:ln>
                  <a:noFill/>
                </a:ln>
                <a:solidFill>
                  <a:srgbClr val="00FF00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3rd-term</a:t>
            </a:r>
            <a:r>
              <a:rPr kumimoji="1" lang="ja-JP" altLang="en-US" sz="2600" dirty="0" smtClean="0">
                <a:solidFill>
                  <a:schemeClr val="bg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＋</a:t>
            </a:r>
            <a:r>
              <a:rPr kumimoji="1" lang="en-US" altLang="ja-JP" sz="2600" b="0" i="0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4th-term </a:t>
            </a:r>
            <a:r>
              <a:rPr kumimoji="1" lang="en-US" altLang="ja-JP" sz="2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(Gluon condensates)</a:t>
            </a:r>
            <a:endParaRPr kumimoji="1" lang="ja-JP" altLang="ja-JP" sz="1800" b="0" i="0" u="none" strike="noStrike" cap="none" normalizeH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448725"/>
              </p:ext>
            </p:extLst>
          </p:nvPr>
        </p:nvGraphicFramePr>
        <p:xfrm>
          <a:off x="2203450" y="5075238"/>
          <a:ext cx="28543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6" name="数式" r:id="rId20" imgW="1523880" imgH="241200" progId="Equation.3">
                  <p:embed/>
                </p:oleObj>
              </mc:Choice>
              <mc:Fallback>
                <p:oleObj name="数式" r:id="rId20" imgW="1523880" imgH="241200" progId="Equation.3">
                  <p:embed/>
                  <p:pic>
                    <p:nvPicPr>
                      <p:cNvPr id="0" name="オブジェクト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3450" y="5075238"/>
                        <a:ext cx="285432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13"/>
          <p:cNvSpPr>
            <a:spLocks noChangeArrowheads="1"/>
          </p:cNvSpPr>
          <p:nvPr/>
        </p:nvSpPr>
        <p:spPr bwMode="auto">
          <a:xfrm>
            <a:off x="5405526" y="1290390"/>
            <a:ext cx="1127727" cy="360363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Oval 12"/>
          <p:cNvSpPr>
            <a:spLocks noChangeArrowheads="1"/>
          </p:cNvSpPr>
          <p:nvPr/>
        </p:nvSpPr>
        <p:spPr bwMode="auto">
          <a:xfrm>
            <a:off x="6591801" y="1267495"/>
            <a:ext cx="1096234" cy="360362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31085"/>
              </p:ext>
            </p:extLst>
          </p:nvPr>
        </p:nvGraphicFramePr>
        <p:xfrm>
          <a:off x="522714" y="5733256"/>
          <a:ext cx="1703387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7" name="数式" r:id="rId22" imgW="1244520" imgH="457200" progId="Equation.3">
                  <p:embed/>
                </p:oleObj>
              </mc:Choice>
              <mc:Fallback>
                <p:oleObj name="数式" r:id="rId22" imgW="1244520" imgH="457200" progId="Equation.3">
                  <p:embed/>
                  <p:pic>
                    <p:nvPicPr>
                      <p:cNvPr id="0" name="オブジェクト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714" y="5733256"/>
                        <a:ext cx="1703387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オブジェクト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327001"/>
              </p:ext>
            </p:extLst>
          </p:nvPr>
        </p:nvGraphicFramePr>
        <p:xfrm>
          <a:off x="3161368" y="5683049"/>
          <a:ext cx="1703388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8" name="数式" r:id="rId24" imgW="1244520" imgH="457200" progId="Equation.3">
                  <p:embed/>
                </p:oleObj>
              </mc:Choice>
              <mc:Fallback>
                <p:oleObj name="数式" r:id="rId24" imgW="1244520" imgH="45720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lum brigh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1368" y="5683049"/>
                        <a:ext cx="1703388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13"/>
          <p:cNvSpPr>
            <a:spLocks noChangeArrowheads="1"/>
          </p:cNvSpPr>
          <p:nvPr/>
        </p:nvSpPr>
        <p:spPr bwMode="auto">
          <a:xfrm>
            <a:off x="2772306" y="5085186"/>
            <a:ext cx="736911" cy="432370"/>
          </a:xfrm>
          <a:prstGeom prst="ellips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" name="Oval 12"/>
          <p:cNvSpPr>
            <a:spLocks noChangeArrowheads="1"/>
          </p:cNvSpPr>
          <p:nvPr/>
        </p:nvSpPr>
        <p:spPr bwMode="auto">
          <a:xfrm>
            <a:off x="4291463" y="5085185"/>
            <a:ext cx="719137" cy="445142"/>
          </a:xfrm>
          <a:prstGeom prst="ellipse">
            <a:avLst/>
          </a:prstGeom>
          <a:noFill/>
          <a:ln w="25400">
            <a:solidFill>
              <a:srgbClr val="800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" name="Line 14"/>
          <p:cNvSpPr>
            <a:spLocks noChangeShapeType="1"/>
          </p:cNvSpPr>
          <p:nvPr/>
        </p:nvSpPr>
        <p:spPr bwMode="auto">
          <a:xfrm flipH="1">
            <a:off x="1975865" y="5514180"/>
            <a:ext cx="1079203" cy="358776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 flipH="1">
            <a:off x="4147447" y="5486280"/>
            <a:ext cx="288032" cy="41457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4890576" y="5589240"/>
            <a:ext cx="4249442" cy="86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⇒</a:t>
            </a:r>
            <a:r>
              <a:rPr kumimoji="1" lang="en-US" altLang="ja-JP" sz="2000" b="0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coefficients of gluon condensates</a:t>
            </a:r>
            <a:r>
              <a:rPr kumimoji="1" lang="en-US" altLang="ja-JP" sz="20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are </a:t>
            </a:r>
            <a:r>
              <a:rPr kumimoji="1" lang="en-US" altLang="ja-JP" sz="2000" u="sng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inversely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proportional to</a:t>
            </a:r>
            <a:r>
              <a:rPr kumimoji="1" lang="ja-JP" altLang="en-US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en-US" altLang="ja-JP" sz="2000" u="sng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m</a:t>
            </a:r>
            <a:r>
              <a:rPr kumimoji="1" lang="en-US" altLang="ja-JP" sz="2000" u="sng" baseline="30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4</a:t>
            </a:r>
          </a:p>
        </p:txBody>
      </p:sp>
      <p:sp>
        <p:nvSpPr>
          <p:cNvPr id="43" name="右中かっこ 42"/>
          <p:cNvSpPr/>
          <p:nvPr/>
        </p:nvSpPr>
        <p:spPr bwMode="auto">
          <a:xfrm rot="16200000" flipH="1">
            <a:off x="1294350" y="6251354"/>
            <a:ext cx="101825" cy="216023"/>
          </a:xfrm>
          <a:prstGeom prst="rightBrac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4" name="右中かっこ 43"/>
          <p:cNvSpPr/>
          <p:nvPr/>
        </p:nvSpPr>
        <p:spPr bwMode="auto">
          <a:xfrm rot="16200000" flipH="1">
            <a:off x="3920765" y="6169916"/>
            <a:ext cx="120606" cy="258295"/>
          </a:xfrm>
          <a:prstGeom prst="rightBrac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13</a:t>
            </a:fld>
            <a:endParaRPr lang="en-US"/>
          </a:p>
        </p:txBody>
      </p:sp>
      <p:sp>
        <p:nvSpPr>
          <p:cNvPr id="46" name="角丸四角形 45"/>
          <p:cNvSpPr/>
          <p:nvPr/>
        </p:nvSpPr>
        <p:spPr>
          <a:xfrm>
            <a:off x="468313" y="1980345"/>
            <a:ext cx="1756190" cy="10167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角丸四角形 47"/>
          <p:cNvSpPr/>
          <p:nvPr/>
        </p:nvSpPr>
        <p:spPr>
          <a:xfrm>
            <a:off x="2594879" y="1772816"/>
            <a:ext cx="5937561" cy="1249004"/>
          </a:xfrm>
          <a:prstGeom prst="round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CC"/>
              </a:solidFill>
            </a:endParaRPr>
          </a:p>
        </p:txBody>
      </p:sp>
      <p:sp>
        <p:nvSpPr>
          <p:cNvPr id="49" name="角丸四角形 48"/>
          <p:cNvSpPr/>
          <p:nvPr/>
        </p:nvSpPr>
        <p:spPr>
          <a:xfrm>
            <a:off x="2594879" y="3120483"/>
            <a:ext cx="6081577" cy="1388637"/>
          </a:xfrm>
          <a:prstGeom prst="roundRect">
            <a:avLst/>
          </a:prstGeom>
          <a:noFill/>
          <a:ln w="38100">
            <a:gradFill flip="none" rotWithShape="1">
              <a:gsLst>
                <a:gs pos="0">
                  <a:srgbClr val="00FF00"/>
                </a:gs>
                <a:gs pos="51000">
                  <a:srgbClr val="660066"/>
                </a:gs>
                <a:gs pos="50000">
                  <a:srgbClr val="00FF00"/>
                </a:gs>
                <a:gs pos="100000">
                  <a:srgbClr val="660066"/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5686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Temperature</a:t>
            </a:r>
            <a:r>
              <a:rPr lang="ja-JP" altLang="en-US" sz="29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ja-JP" sz="2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dependence of gluon condensates</a:t>
            </a:r>
            <a:endParaRPr lang="en-US" sz="2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4860032" y="1412776"/>
            <a:ext cx="4176464" cy="1152128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000" dirty="0" smtClean="0"/>
              <a:t>Gluon condensates at finite</a:t>
            </a:r>
          </a:p>
          <a:p>
            <a:pPr marL="0" indent="0">
              <a:buNone/>
            </a:pPr>
            <a:r>
              <a:rPr lang="en-US" altLang="ja-JP" sz="2000" dirty="0" smtClean="0"/>
              <a:t>temperature are expressed as</a:t>
            </a:r>
          </a:p>
          <a:p>
            <a:pPr marL="0" indent="0">
              <a:buNone/>
            </a:pPr>
            <a:r>
              <a:rPr lang="en-US" altLang="ja-JP" sz="2000" u="sng" dirty="0" smtClean="0"/>
              <a:t>energy density</a:t>
            </a:r>
            <a:r>
              <a:rPr lang="en-US" altLang="ja-JP" sz="2000" dirty="0" smtClean="0"/>
              <a:t> ε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and </a:t>
            </a:r>
            <a:r>
              <a:rPr lang="en-US" altLang="ja-JP" sz="2000" u="sng" dirty="0" smtClean="0"/>
              <a:t>pressure</a:t>
            </a:r>
            <a:r>
              <a:rPr lang="en-US" altLang="ja-JP" sz="2000" dirty="0" smtClean="0"/>
              <a:t> p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868144" y="4268721"/>
            <a:ext cx="2916724" cy="53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  <a:tabLst/>
            </a:pPr>
            <a:r>
              <a:rPr kumimoji="1" lang="en-US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We Input ε</a:t>
            </a:r>
            <a:r>
              <a:rPr kumimoji="1" lang="ja-JP" altLang="en-US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and p</a:t>
            </a:r>
            <a:r>
              <a:rPr kumimoji="1" lang="ja-JP" altLang="en-US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r>
              <a:rPr kumimoji="1" lang="en-US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from quenched lattice QCD</a:t>
            </a:r>
            <a:endParaRPr kumimoji="1" lang="ja-JP" altLang="ja-JP" b="0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8" y="1216523"/>
            <a:ext cx="4090024" cy="50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860032" y="5589240"/>
            <a:ext cx="364294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ja-JP" dirty="0">
                <a:solidFill>
                  <a:srgbClr val="CCFFCC"/>
                </a:solidFill>
              </a:rPr>
              <a:t>K. Morita and S.H. Lee, Phys. Rev. </a:t>
            </a:r>
            <a:r>
              <a:rPr lang="en-US" altLang="ja-JP" dirty="0" err="1">
                <a:solidFill>
                  <a:srgbClr val="CCFFCC"/>
                </a:solidFill>
              </a:rPr>
              <a:t>Lett</a:t>
            </a:r>
            <a:r>
              <a:rPr lang="en-US" altLang="ja-JP" dirty="0">
                <a:solidFill>
                  <a:srgbClr val="CCFFCC"/>
                </a:solidFill>
              </a:rPr>
              <a:t>. 100, 022301 (2008</a:t>
            </a:r>
            <a:r>
              <a:rPr lang="en-US" altLang="ja-JP" dirty="0" smtClean="0">
                <a:solidFill>
                  <a:srgbClr val="CCFFCC"/>
                </a:solidFill>
              </a:rPr>
              <a:t>); </a:t>
            </a:r>
            <a:r>
              <a:rPr lang="en-US" altLang="ja-JP" dirty="0">
                <a:solidFill>
                  <a:srgbClr val="CCFFCC"/>
                </a:solidFill>
              </a:rPr>
              <a:t>Phys. Rev. C </a:t>
            </a:r>
            <a:r>
              <a:rPr lang="en-US" altLang="ja-JP" b="1" dirty="0">
                <a:solidFill>
                  <a:srgbClr val="CCFFCC"/>
                </a:solidFill>
              </a:rPr>
              <a:t>77</a:t>
            </a:r>
            <a:r>
              <a:rPr lang="en-US" altLang="ja-JP" dirty="0">
                <a:solidFill>
                  <a:srgbClr val="CCFFCC"/>
                </a:solidFill>
              </a:rPr>
              <a:t>, 064904 (2008</a:t>
            </a:r>
            <a:r>
              <a:rPr lang="en-US" altLang="ja-JP" dirty="0" smtClean="0">
                <a:solidFill>
                  <a:srgbClr val="CCFFCC"/>
                </a:solidFill>
              </a:rPr>
              <a:t>)</a:t>
            </a:r>
            <a:endParaRPr lang="ja-JP" altLang="ja-JP" dirty="0">
              <a:solidFill>
                <a:srgbClr val="CCFFCC"/>
              </a:solidFill>
            </a:endParaRPr>
          </a:p>
          <a:p>
            <a:endParaRPr lang="en-US" altLang="ja-JP" dirty="0">
              <a:solidFill>
                <a:srgbClr val="CCFFCC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b="0" i="0" u="none" strike="noStrike" cap="none" normalizeH="0" baseline="0" dirty="0" smtClean="0">
              <a:ln>
                <a:noFill/>
              </a:ln>
              <a:solidFill>
                <a:srgbClr val="CCFFCC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aphicFrame>
        <p:nvGraphicFramePr>
          <p:cNvPr id="15" name="オブジェクト 1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706421599"/>
              </p:ext>
            </p:extLst>
          </p:nvPr>
        </p:nvGraphicFramePr>
        <p:xfrm>
          <a:off x="5006765" y="2636912"/>
          <a:ext cx="3530600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2" name="数式" r:id="rId5" imgW="1612800" imgH="393480" progId="Equation.3">
                  <p:embed/>
                </p:oleObj>
              </mc:Choice>
              <mc:Fallback>
                <p:oleObj name="数式" r:id="rId5" imgW="161280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6765" y="2636912"/>
                        <a:ext cx="3530600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オブジェクト 15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45935420"/>
              </p:ext>
            </p:extLst>
          </p:nvPr>
        </p:nvGraphicFramePr>
        <p:xfrm>
          <a:off x="5027327" y="3429000"/>
          <a:ext cx="330835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数式" r:id="rId7" imgW="1511280" imgH="393480" progId="Equation.3">
                  <p:embed/>
                </p:oleObj>
              </mc:Choice>
              <mc:Fallback>
                <p:oleObj name="数式" r:id="rId7" imgW="1511280" imgH="39348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327" y="3429000"/>
                        <a:ext cx="330835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右矢印 28"/>
          <p:cNvSpPr/>
          <p:nvPr/>
        </p:nvSpPr>
        <p:spPr>
          <a:xfrm>
            <a:off x="1655676" y="6185592"/>
            <a:ext cx="1944216" cy="284624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865531" y="4937807"/>
            <a:ext cx="3919337" cy="6221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ja-JP" altLang="en-US" sz="1800" dirty="0" smtClean="0">
                <a:solidFill>
                  <a:srgbClr val="FFFF00"/>
                </a:solidFill>
              </a:rPr>
              <a:t>⇒</a:t>
            </a:r>
            <a:r>
              <a:rPr lang="en-US" altLang="ja-JP" sz="1800" dirty="0">
                <a:solidFill>
                  <a:srgbClr val="FFFF00"/>
                </a:solidFill>
              </a:rPr>
              <a:t>G</a:t>
            </a:r>
            <a:r>
              <a:rPr lang="en-US" altLang="ja-JP" sz="1800" dirty="0" smtClean="0">
                <a:solidFill>
                  <a:srgbClr val="FFFF00"/>
                </a:solidFill>
              </a:rPr>
              <a:t>luon condensates decrease</a:t>
            </a:r>
          </a:p>
          <a:p>
            <a:pPr marL="0" indent="0">
              <a:buFont typeface="Arial" pitchFamily="34" charset="0"/>
              <a:buNone/>
            </a:pPr>
            <a:r>
              <a:rPr lang="ja-JP" altLang="en-US" sz="1800" dirty="0" smtClean="0">
                <a:solidFill>
                  <a:srgbClr val="FFFF00"/>
                </a:solidFill>
              </a:rPr>
              <a:t>　</a:t>
            </a:r>
            <a:r>
              <a:rPr lang="en-US" altLang="ja-JP" sz="1800" dirty="0" smtClean="0">
                <a:solidFill>
                  <a:srgbClr val="FFFF00"/>
                </a:solidFill>
              </a:rPr>
              <a:t>with increasing temperature</a:t>
            </a:r>
            <a:endParaRPr lang="en-US" sz="1800" dirty="0">
              <a:solidFill>
                <a:srgbClr val="FFFF00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8241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2483768" y="2780928"/>
            <a:ext cx="4536504" cy="108012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3. Results</a:t>
            </a:r>
            <a:endParaRPr kumimoji="1" lang="ja-JP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3348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Charmonium</a:t>
            </a:r>
            <a:r>
              <a:rPr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 zero temperature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 dirty="0"/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683568" y="3482836"/>
            <a:ext cx="7920881" cy="45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</a:pP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Mass=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3.06GeV 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exp.)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3.10GeV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          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Mass=</a:t>
            </a:r>
            <a:r>
              <a:rPr kumimoji="1" lang="en-US" altLang="ja-JP" sz="20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3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.02GeV </a:t>
            </a:r>
            <a:r>
              <a:rPr kumimoji="1" lang="en-US" altLang="ja-JP" sz="2000" dirty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exp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.)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2.98GeV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endParaRPr kumimoji="1" lang="ja-JP" altLang="ja-JP" sz="2000" dirty="0">
              <a:solidFill>
                <a:srgbClr val="FFFF00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</a:pPr>
            <a:endParaRPr kumimoji="1" lang="ja-JP" altLang="ja-JP" sz="22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683568" y="6170110"/>
            <a:ext cx="8064896" cy="35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</a:pP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Mass=</a:t>
            </a:r>
            <a:r>
              <a:rPr kumimoji="1" lang="en-US" altLang="ja-JP" sz="20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3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.36GeV 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exp.)</a:t>
            </a:r>
            <a:r>
              <a:rPr kumimoji="1" lang="en-US" altLang="ja-JP" sz="2000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3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.42GeV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          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Mass=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3.50GeV </a:t>
            </a:r>
            <a:r>
              <a:rPr kumimoji="1" lang="en-US" altLang="ja-JP" sz="2000" dirty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exp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.)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3.51GeV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endParaRPr kumimoji="1" lang="ja-JP" altLang="ja-JP" sz="2000" dirty="0">
              <a:solidFill>
                <a:srgbClr val="FFFF00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</a:pPr>
            <a:endParaRPr kumimoji="1" lang="ja-JP" altLang="ja-JP" sz="22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 flipH="1">
            <a:off x="9252519" y="6031344"/>
            <a:ext cx="988621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</a:pPr>
            <a:endParaRPr kumimoji="1" lang="ja-JP" altLang="ja-JP" sz="22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553563" y="1700808"/>
            <a:ext cx="874440" cy="480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>
                <a:solidFill>
                  <a:srgbClr val="00B050"/>
                </a:solidFill>
              </a:rPr>
              <a:t>Υ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6959007" y="1738478"/>
            <a:ext cx="648072" cy="480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η</a:t>
            </a:r>
            <a:r>
              <a:rPr lang="en-US" altLang="ja-JP" sz="1900" dirty="0" smtClean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" y="1260000"/>
            <a:ext cx="3160178" cy="2222837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1260000"/>
            <a:ext cx="3140393" cy="225361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" y="3960000"/>
            <a:ext cx="3127058" cy="221361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3960000"/>
            <a:ext cx="3129332" cy="2237139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ontent Placeholder 2"/>
          <p:cNvSpPr txBox="1">
            <a:spLocks/>
          </p:cNvSpPr>
          <p:nvPr/>
        </p:nvSpPr>
        <p:spPr>
          <a:xfrm>
            <a:off x="2990783" y="4797152"/>
            <a:ext cx="726865" cy="839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χ</a:t>
            </a:r>
            <a:r>
              <a:rPr lang="en-US" altLang="ja-JP" sz="2000" dirty="0">
                <a:solidFill>
                  <a:srgbClr val="00B050"/>
                </a:solidFill>
              </a:rPr>
              <a:t>c</a:t>
            </a:r>
            <a:r>
              <a:rPr lang="en-US" altLang="ja-JP" sz="2000" dirty="0" smtClean="0">
                <a:solidFill>
                  <a:srgbClr val="00B050"/>
                </a:solidFill>
              </a:rPr>
              <a:t>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213993" y="4839493"/>
            <a:ext cx="786172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χ</a:t>
            </a:r>
            <a:r>
              <a:rPr lang="en-US" altLang="ja-JP" sz="1900" dirty="0" smtClean="0">
                <a:solidFill>
                  <a:srgbClr val="00B050"/>
                </a:solidFill>
              </a:rPr>
              <a:t>c1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84745" y="1890804"/>
            <a:ext cx="863742" cy="581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J/</a:t>
            </a:r>
            <a:r>
              <a:rPr lang="en-US" altLang="ja-JP" dirty="0" smtClean="0">
                <a:solidFill>
                  <a:srgbClr val="00B050"/>
                </a:solidFill>
              </a:rPr>
              <a:t>Ψ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7369275" y="1870206"/>
            <a:ext cx="725516" cy="6535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err="1" smtClean="0">
                <a:solidFill>
                  <a:srgbClr val="00B050"/>
                </a:solidFill>
              </a:rPr>
              <a:t>η</a:t>
            </a:r>
            <a:r>
              <a:rPr lang="en-US" altLang="ja-JP" sz="1900" dirty="0" err="1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26" name="Picture 2" descr="C:\Users\adm\Desktop\図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033" y="51266"/>
            <a:ext cx="1296144" cy="213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2920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34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1260000"/>
            <a:ext cx="3138078" cy="225523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Charmonium</a:t>
            </a:r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at finite temperature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 dirty="0"/>
          </a:p>
        </p:txBody>
      </p:sp>
      <p:sp>
        <p:nvSpPr>
          <p:cNvPr id="38" name="Rectangle 10"/>
          <p:cNvSpPr>
            <a:spLocks noChangeArrowheads="1"/>
          </p:cNvSpPr>
          <p:nvPr/>
        </p:nvSpPr>
        <p:spPr bwMode="auto">
          <a:xfrm>
            <a:off x="828055" y="3482699"/>
            <a:ext cx="7531934" cy="42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</a:pP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disappear at 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T=1.2Tc                         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disappear </a:t>
            </a:r>
            <a:r>
              <a:rPr kumimoji="1" lang="en-US" altLang="ja-JP" sz="2000" dirty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at 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T=1.1-1.2Tc</a:t>
            </a:r>
            <a:endParaRPr kumimoji="1" lang="ja-JP" altLang="ja-JP" sz="2000" dirty="0">
              <a:solidFill>
                <a:srgbClr val="FFFF00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  <a:tabLst/>
            </a:pPr>
            <a:endParaRPr kumimoji="1" lang="ja-JP" altLang="ja-JP" sz="20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828055" y="6145968"/>
            <a:ext cx="7321272" cy="54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</a:pP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disappear at 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T=1.0-1.1Tc     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             disappear </a:t>
            </a:r>
            <a:r>
              <a:rPr kumimoji="1" lang="en-US" altLang="ja-JP" sz="2000" dirty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at 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T=1.0-1.1Tc</a:t>
            </a:r>
            <a:endParaRPr kumimoji="1" lang="ja-JP" altLang="ja-JP" sz="2000" dirty="0">
              <a:solidFill>
                <a:srgbClr val="FFFF00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  <a:tabLst/>
            </a:pPr>
            <a:endParaRPr kumimoji="1" lang="ja-JP" altLang="ja-JP" sz="20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55" y="1260000"/>
            <a:ext cx="3127058" cy="222027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55" y="3960000"/>
            <a:ext cx="3127058" cy="222027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3960000"/>
            <a:ext cx="3145280" cy="224376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7260291" y="1823556"/>
            <a:ext cx="725516" cy="725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err="1" smtClean="0">
                <a:solidFill>
                  <a:srgbClr val="00B050"/>
                </a:solidFill>
              </a:rPr>
              <a:t>η</a:t>
            </a:r>
            <a:r>
              <a:rPr lang="en-US" altLang="ja-JP" sz="1900" dirty="0" err="1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987824" y="1860515"/>
            <a:ext cx="1152128" cy="794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J/</a:t>
            </a:r>
            <a:r>
              <a:rPr lang="en-US" altLang="ja-JP" dirty="0" smtClean="0">
                <a:solidFill>
                  <a:srgbClr val="00B050"/>
                </a:solidFill>
              </a:rPr>
              <a:t>Ψ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1" name="Content Placeholder 2"/>
          <p:cNvSpPr txBox="1">
            <a:spLocks/>
          </p:cNvSpPr>
          <p:nvPr/>
        </p:nvSpPr>
        <p:spPr>
          <a:xfrm>
            <a:off x="7298354" y="4407376"/>
            <a:ext cx="725516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χ</a:t>
            </a:r>
            <a:r>
              <a:rPr lang="en-US" altLang="ja-JP" sz="1900" dirty="0">
                <a:solidFill>
                  <a:srgbClr val="00B050"/>
                </a:solidFill>
              </a:rPr>
              <a:t>c</a:t>
            </a:r>
            <a:r>
              <a:rPr lang="en-US" altLang="ja-JP" sz="1900" dirty="0" smtClean="0">
                <a:solidFill>
                  <a:srgbClr val="00B050"/>
                </a:solidFill>
              </a:rPr>
              <a:t>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131840" y="4365104"/>
            <a:ext cx="651931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χ</a:t>
            </a:r>
            <a:r>
              <a:rPr lang="en-US" altLang="ja-JP" sz="1900" dirty="0">
                <a:solidFill>
                  <a:srgbClr val="00B050"/>
                </a:solidFill>
              </a:rPr>
              <a:t>c</a:t>
            </a:r>
            <a:r>
              <a:rPr lang="en-US" altLang="ja-JP" sz="1900" dirty="0" smtClean="0">
                <a:solidFill>
                  <a:srgbClr val="00B050"/>
                </a:solidFill>
              </a:rPr>
              <a:t>0</a:t>
            </a:r>
            <a:endParaRPr lang="en-US" dirty="0">
              <a:solidFill>
                <a:srgbClr val="00B050"/>
              </a:solidFill>
            </a:endParaRPr>
          </a:p>
        </p:txBody>
      </p:sp>
      <p:grpSp>
        <p:nvGrpSpPr>
          <p:cNvPr id="46" name="グループ化 45"/>
          <p:cNvGrpSpPr/>
          <p:nvPr/>
        </p:nvGrpSpPr>
        <p:grpSpPr>
          <a:xfrm>
            <a:off x="7840453" y="238034"/>
            <a:ext cx="1112923" cy="925498"/>
            <a:chOff x="7033684" y="1419145"/>
            <a:chExt cx="829574" cy="689867"/>
          </a:xfrm>
        </p:grpSpPr>
        <p:grpSp>
          <p:nvGrpSpPr>
            <p:cNvPr id="47" name="グループ化 46"/>
            <p:cNvGrpSpPr/>
            <p:nvPr/>
          </p:nvGrpSpPr>
          <p:grpSpPr>
            <a:xfrm>
              <a:off x="7033684" y="1419145"/>
              <a:ext cx="829574" cy="689867"/>
              <a:chOff x="7033684" y="1922228"/>
              <a:chExt cx="829574" cy="689867"/>
            </a:xfrm>
          </p:grpSpPr>
          <p:grpSp>
            <p:nvGrpSpPr>
              <p:cNvPr id="49" name="グループ化 48"/>
              <p:cNvGrpSpPr/>
              <p:nvPr/>
            </p:nvGrpSpPr>
            <p:grpSpPr>
              <a:xfrm>
                <a:off x="7033684" y="1922228"/>
                <a:ext cx="302979" cy="300532"/>
                <a:chOff x="2347358" y="3842285"/>
                <a:chExt cx="759438" cy="753304"/>
              </a:xfrm>
            </p:grpSpPr>
            <p:sp>
              <p:nvSpPr>
                <p:cNvPr id="55" name="円/楕円 54"/>
                <p:cNvSpPr/>
                <p:nvPr/>
              </p:nvSpPr>
              <p:spPr>
                <a:xfrm>
                  <a:off x="2347358" y="3842285"/>
                  <a:ext cx="759438" cy="7533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lumMod val="91000"/>
                        <a:lumOff val="9000"/>
                      </a:srgbClr>
                    </a:gs>
                    <a:gs pos="93000">
                      <a:srgbClr val="FBFCCC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56" name="オブジェクト 5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92369403"/>
                    </p:ext>
                  </p:extLst>
                </p:nvPr>
              </p:nvGraphicFramePr>
              <p:xfrm>
                <a:off x="2478112" y="3941920"/>
                <a:ext cx="587375" cy="55403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479" name="数式" r:id="rId8" imgW="114120" imgH="139680" progId="Equation.3">
                        <p:embed/>
                      </p:oleObj>
                    </mc:Choice>
                    <mc:Fallback>
                      <p:oleObj name="数式" r:id="rId8" imgW="114120" imgH="1396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478112" y="3941920"/>
                              <a:ext cx="587375" cy="554039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0" name="グループ化 49"/>
              <p:cNvGrpSpPr/>
              <p:nvPr/>
            </p:nvGrpSpPr>
            <p:grpSpPr>
              <a:xfrm>
                <a:off x="7488152" y="2287513"/>
                <a:ext cx="289071" cy="324582"/>
                <a:chOff x="6982346" y="3301957"/>
                <a:chExt cx="759438" cy="838321"/>
              </a:xfrm>
            </p:grpSpPr>
            <p:sp>
              <p:nvSpPr>
                <p:cNvPr id="52" name="円/楕円 51"/>
                <p:cNvSpPr/>
                <p:nvPr/>
              </p:nvSpPr>
              <p:spPr>
                <a:xfrm>
                  <a:off x="6982346" y="3386973"/>
                  <a:ext cx="759438" cy="75330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FFFF00">
                        <a:lumMod val="91000"/>
                        <a:lumOff val="9000"/>
                      </a:srgbClr>
                    </a:gs>
                    <a:gs pos="93000">
                      <a:srgbClr val="FBFCCC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53" name="オブジェクト 5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09042088"/>
                    </p:ext>
                  </p:extLst>
                </p:nvPr>
              </p:nvGraphicFramePr>
              <p:xfrm>
                <a:off x="7078474" y="3537878"/>
                <a:ext cx="638756" cy="60240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6480" name="数式" r:id="rId10" imgW="114120" imgH="139680" progId="Equation.3">
                        <p:embed/>
                      </p:oleObj>
                    </mc:Choice>
                    <mc:Fallback>
                      <p:oleObj name="数式" r:id="rId10" imgW="114120" imgH="139680" progId="Equation.3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7078474" y="3537878"/>
                              <a:ext cx="638756" cy="6024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54" name="Content Placeholder 2"/>
                <p:cNvSpPr txBox="1">
                  <a:spLocks/>
                </p:cNvSpPr>
                <p:nvPr/>
              </p:nvSpPr>
              <p:spPr>
                <a:xfrm>
                  <a:off x="6982346" y="3301957"/>
                  <a:ext cx="696323" cy="603007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62500" lnSpcReduction="2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:r>
                    <a:rPr lang="ja-JP" altLang="en-US" sz="2800" b="1" dirty="0"/>
                    <a:t>ー</a:t>
                  </a:r>
                  <a:endParaRPr lang="en-US" sz="2800" b="1" dirty="0"/>
                </a:p>
              </p:txBody>
            </p:sp>
          </p:grpSp>
          <p:pic>
            <p:nvPicPr>
              <p:cNvPr id="51" name="Picture 12" descr="C:\Users\adm\Desktop\Untitled.png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06666" y="2035975"/>
                <a:ext cx="356592" cy="73037"/>
              </a:xfrm>
              <a:prstGeom prst="rect">
                <a:avLst/>
              </a:prstGeom>
              <a:noFill/>
              <a:scene3d>
                <a:camera prst="orthographicFront">
                  <a:rot lat="0" lon="0" rev="90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8" name="Picture 12" descr="C:\Users\adm\Desktop\Untitled.pn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684" y="1926660"/>
              <a:ext cx="356592" cy="73037"/>
            </a:xfrm>
            <a:prstGeom prst="rect">
              <a:avLst/>
            </a:prstGeom>
            <a:noFill/>
            <a:scene3d>
              <a:camera prst="orthographicFront">
                <a:rot lat="0" lon="0" rev="13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0779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Bottomonium at zero temperature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" y="1260000"/>
            <a:ext cx="3153728" cy="2233613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1260000"/>
            <a:ext cx="3147060" cy="224694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" y="3960000"/>
            <a:ext cx="3153728" cy="226028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3960527"/>
            <a:ext cx="3140393" cy="224694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3043067" y="1980068"/>
            <a:ext cx="874440" cy="480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>
                <a:solidFill>
                  <a:srgbClr val="00B050"/>
                </a:solidFill>
              </a:rPr>
              <a:t>Υ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285570" y="2043154"/>
            <a:ext cx="648072" cy="480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η</a:t>
            </a:r>
            <a:r>
              <a:rPr lang="en-US" altLang="ja-JP" sz="1900" dirty="0" smtClean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7285570" y="4896565"/>
            <a:ext cx="794121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χ</a:t>
            </a:r>
            <a:r>
              <a:rPr lang="en-US" altLang="ja-JP" sz="1900" dirty="0" smtClean="0">
                <a:solidFill>
                  <a:srgbClr val="00B050"/>
                </a:solidFill>
              </a:rPr>
              <a:t>b1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2964636" y="4889027"/>
            <a:ext cx="726865" cy="839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χ</a:t>
            </a:r>
            <a:r>
              <a:rPr lang="en-US" altLang="ja-JP" sz="2000" dirty="0" smtClean="0">
                <a:solidFill>
                  <a:srgbClr val="00B050"/>
                </a:solidFill>
              </a:rPr>
              <a:t>b0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83568" y="3482836"/>
            <a:ext cx="7920881" cy="45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</a:pP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Mass=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9.63GeV 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exp.)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9.46GeV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           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Mass=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9.55GeV </a:t>
            </a:r>
            <a:r>
              <a:rPr kumimoji="1" lang="en-US" altLang="ja-JP" sz="2000" dirty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exp.)</a:t>
            </a:r>
            <a:r>
              <a:rPr kumimoji="1" lang="en-US" altLang="ja-JP" sz="2000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9.39GeV</a:t>
            </a:r>
            <a:r>
              <a:rPr kumimoji="1" lang="en-US" altLang="ja-JP" sz="20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endParaRPr kumimoji="1" lang="ja-JP" altLang="ja-JP" sz="2000" dirty="0">
              <a:solidFill>
                <a:srgbClr val="FFFF00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</a:pPr>
            <a:endParaRPr kumimoji="1" lang="ja-JP" altLang="ja-JP" sz="22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83568" y="6170110"/>
            <a:ext cx="8064896" cy="355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</a:pP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Mass=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10.18GeV 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exp.)</a:t>
            </a:r>
            <a:r>
              <a:rPr kumimoji="1" lang="en-US" altLang="ja-JP" sz="2000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9.86GeV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         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Mass=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10.44GeV </a:t>
            </a:r>
            <a:r>
              <a:rPr kumimoji="1" lang="en-US" altLang="ja-JP" sz="2000" dirty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exp.)</a:t>
            </a:r>
            <a:r>
              <a:rPr kumimoji="1" lang="en-US" altLang="ja-JP" sz="2000" dirty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9.89GeV</a:t>
            </a:r>
            <a:r>
              <a:rPr kumimoji="1" lang="en-US" altLang="ja-JP" sz="20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</a:t>
            </a:r>
            <a:endParaRPr kumimoji="1" lang="ja-JP" altLang="ja-JP" sz="2000" dirty="0">
              <a:solidFill>
                <a:srgbClr val="FFFF00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</a:pPr>
            <a:endParaRPr kumimoji="1" lang="ja-JP" altLang="ja-JP" sz="22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pic>
        <p:nvPicPr>
          <p:cNvPr id="26" name="Picture 91" descr="C:\Users\adm\Desktop\doc\figure\bottomonium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3090"/>
            <a:ext cx="1210723" cy="19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2750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Bottomonium at finite temperature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" y="1260000"/>
            <a:ext cx="3160395" cy="222027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1260000"/>
            <a:ext cx="3160395" cy="22669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0" y="3960000"/>
            <a:ext cx="3153728" cy="226028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00" y="3960000"/>
            <a:ext cx="3160395" cy="225361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Content Placeholder 2"/>
          <p:cNvSpPr txBox="1">
            <a:spLocks/>
          </p:cNvSpPr>
          <p:nvPr/>
        </p:nvSpPr>
        <p:spPr>
          <a:xfrm>
            <a:off x="7315265" y="4509120"/>
            <a:ext cx="713119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χ</a:t>
            </a:r>
            <a:r>
              <a:rPr lang="en-US" altLang="ja-JP" sz="1900" dirty="0" smtClean="0">
                <a:solidFill>
                  <a:srgbClr val="00B050"/>
                </a:solidFill>
              </a:rPr>
              <a:t>b1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7283821" y="2007538"/>
            <a:ext cx="725516" cy="725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η</a:t>
            </a:r>
            <a:r>
              <a:rPr lang="en-US" altLang="ja-JP" sz="1900" dirty="0" smtClean="0">
                <a:solidFill>
                  <a:srgbClr val="00B050"/>
                </a:solidFill>
              </a:rPr>
              <a:t>b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131840" y="1904210"/>
            <a:ext cx="673443" cy="586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Υ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978852" y="4505344"/>
            <a:ext cx="803057" cy="835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χ</a:t>
            </a:r>
            <a:r>
              <a:rPr lang="en-US" altLang="ja-JP" sz="1900" dirty="0" smtClean="0">
                <a:solidFill>
                  <a:srgbClr val="00B050"/>
                </a:solidFill>
              </a:rPr>
              <a:t>b0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828055" y="3482699"/>
            <a:ext cx="7531934" cy="420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</a:pP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disappear at 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T&gt;2.5Tc                         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disappear </a:t>
            </a:r>
            <a:r>
              <a:rPr kumimoji="1" lang="en-US" altLang="ja-JP" sz="2000" dirty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at 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T&gt;2.5Tc</a:t>
            </a:r>
            <a:endParaRPr kumimoji="1" lang="ja-JP" altLang="ja-JP" sz="2000" dirty="0">
              <a:solidFill>
                <a:srgbClr val="FFFF00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  <a:tabLst/>
            </a:pPr>
            <a:endParaRPr kumimoji="1" lang="ja-JP" altLang="ja-JP" sz="20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41" name="Rectangle 10"/>
          <p:cNvSpPr>
            <a:spLocks noChangeArrowheads="1"/>
          </p:cNvSpPr>
          <p:nvPr/>
        </p:nvSpPr>
        <p:spPr bwMode="auto">
          <a:xfrm>
            <a:off x="828055" y="6220282"/>
            <a:ext cx="7321272" cy="47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</a:pP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disappear at 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T=2.0-2.5Tc     </a:t>
            </a:r>
            <a:r>
              <a:rPr kumimoji="1" lang="en-US" altLang="ja-JP" sz="2000" dirty="0" smtClean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              disappear </a:t>
            </a:r>
            <a:r>
              <a:rPr kumimoji="1" lang="en-US" altLang="ja-JP" sz="2000" dirty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at 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T=2.0-2.5Tc</a:t>
            </a:r>
            <a:endParaRPr kumimoji="1" lang="ja-JP" altLang="ja-JP" sz="2000" dirty="0">
              <a:solidFill>
                <a:srgbClr val="FFFF00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ts val="1800"/>
              <a:tabLst/>
            </a:pPr>
            <a:endParaRPr kumimoji="1" lang="ja-JP" altLang="ja-JP" sz="2000" b="0" i="0" u="none" strike="noStrike" cap="none" normalizeH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pSp>
        <p:nvGrpSpPr>
          <p:cNvPr id="42" name="グループ化 41"/>
          <p:cNvGrpSpPr/>
          <p:nvPr/>
        </p:nvGrpSpPr>
        <p:grpSpPr>
          <a:xfrm>
            <a:off x="7879360" y="251036"/>
            <a:ext cx="957584" cy="827718"/>
            <a:chOff x="6832608" y="5440494"/>
            <a:chExt cx="807034" cy="656226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6832608" y="5440494"/>
              <a:ext cx="807034" cy="656226"/>
              <a:chOff x="1547664" y="4796580"/>
              <a:chExt cx="807034" cy="656226"/>
            </a:xfrm>
          </p:grpSpPr>
          <p:pic>
            <p:nvPicPr>
              <p:cNvPr id="45" name="Picture 12" descr="C:\Users\adm\Desktop\Untitled.pn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7400" y="5285795"/>
                <a:ext cx="356592" cy="73037"/>
              </a:xfrm>
              <a:prstGeom prst="rect">
                <a:avLst/>
              </a:prstGeom>
              <a:noFill/>
              <a:scene3d>
                <a:camera prst="orthographicFront">
                  <a:rot lat="0" lon="0" rev="24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6" name="グループ化 45"/>
              <p:cNvGrpSpPr/>
              <p:nvPr/>
            </p:nvGrpSpPr>
            <p:grpSpPr>
              <a:xfrm>
                <a:off x="2051719" y="5147665"/>
                <a:ext cx="302979" cy="305141"/>
                <a:chOff x="2771800" y="4984079"/>
                <a:chExt cx="759438" cy="764857"/>
              </a:xfrm>
            </p:grpSpPr>
            <p:sp>
              <p:nvSpPr>
                <p:cNvPr id="52" name="円/楕円 51"/>
                <p:cNvSpPr/>
                <p:nvPr/>
              </p:nvSpPr>
              <p:spPr>
                <a:xfrm>
                  <a:off x="2771800" y="4995632"/>
                  <a:ext cx="759438" cy="7533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0C0"/>
                    </a:gs>
                    <a:gs pos="70000">
                      <a:schemeClr val="accent1">
                        <a:tint val="44500"/>
                        <a:satMod val="160000"/>
                        <a:lumMod val="69000"/>
                        <a:lumOff val="31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53" name="オブジェクト 5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59299097"/>
                    </p:ext>
                  </p:extLst>
                </p:nvPr>
              </p:nvGraphicFramePr>
              <p:xfrm>
                <a:off x="2876743" y="4984079"/>
                <a:ext cx="654049" cy="7064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8520" name="数式" r:id="rId10" imgW="126720" imgH="177480" progId="Equation.3">
                        <p:embed/>
                      </p:oleObj>
                    </mc:Choice>
                    <mc:Fallback>
                      <p:oleObj name="数式" r:id="rId10" imgW="12672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1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6743" y="4984079"/>
                              <a:ext cx="654049" cy="7064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47" name="グループ化 46"/>
              <p:cNvGrpSpPr/>
              <p:nvPr/>
            </p:nvGrpSpPr>
            <p:grpSpPr>
              <a:xfrm>
                <a:off x="1547664" y="4796580"/>
                <a:ext cx="319082" cy="360612"/>
                <a:chOff x="632095" y="5372837"/>
                <a:chExt cx="796039" cy="899648"/>
              </a:xfrm>
            </p:grpSpPr>
            <p:grpSp>
              <p:nvGrpSpPr>
                <p:cNvPr id="48" name="グループ化 47"/>
                <p:cNvGrpSpPr/>
                <p:nvPr/>
              </p:nvGrpSpPr>
              <p:grpSpPr>
                <a:xfrm>
                  <a:off x="632095" y="5508387"/>
                  <a:ext cx="796039" cy="764098"/>
                  <a:chOff x="1098743" y="5190237"/>
                  <a:chExt cx="796039" cy="764098"/>
                </a:xfrm>
              </p:grpSpPr>
              <p:sp>
                <p:nvSpPr>
                  <p:cNvPr id="50" name="円/楕円 49"/>
                  <p:cNvSpPr/>
                  <p:nvPr/>
                </p:nvSpPr>
                <p:spPr>
                  <a:xfrm>
                    <a:off x="1098743" y="5190237"/>
                    <a:ext cx="759438" cy="7533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70C0"/>
                      </a:gs>
                      <a:gs pos="70000">
                        <a:schemeClr val="accent1">
                          <a:tint val="44500"/>
                          <a:satMod val="160000"/>
                          <a:lumMod val="69000"/>
                          <a:lumOff val="31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25400" cap="flat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aphicFrame>
                <p:nvGraphicFramePr>
                  <p:cNvPr id="51" name="オブジェクト 50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537380944"/>
                      </p:ext>
                    </p:extLst>
                  </p:nvPr>
                </p:nvGraphicFramePr>
                <p:xfrm>
                  <a:off x="1240731" y="5247897"/>
                  <a:ext cx="654051" cy="70643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8521" name="数式" r:id="rId12" imgW="126720" imgH="177480" progId="Equation.3">
                          <p:embed/>
                        </p:oleObj>
                      </mc:Choice>
                      <mc:Fallback>
                        <p:oleObj name="数式" r:id="rId12" imgW="126720" imgH="1774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3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40731" y="5247897"/>
                                <a:ext cx="654051" cy="7064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49" name="Content Placeholder 2"/>
                <p:cNvSpPr txBox="1">
                  <a:spLocks/>
                </p:cNvSpPr>
                <p:nvPr/>
              </p:nvSpPr>
              <p:spPr>
                <a:xfrm>
                  <a:off x="663652" y="5372837"/>
                  <a:ext cx="696323" cy="6030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55000" lnSpcReduction="2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:r>
                    <a:rPr lang="ja-JP" altLang="en-US" sz="2800" dirty="0"/>
                    <a:t>ー</a:t>
                  </a:r>
                  <a:endParaRPr lang="en-US" sz="2800" dirty="0"/>
                </a:p>
              </p:txBody>
            </p:sp>
          </p:grpSp>
        </p:grpSp>
        <p:pic>
          <p:nvPicPr>
            <p:cNvPr id="44" name="Picture 12" descr="C:\Users\adm\Desktop\Untitled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173" y="5495468"/>
              <a:ext cx="356592" cy="73037"/>
            </a:xfrm>
            <a:prstGeom prst="rect">
              <a:avLst/>
            </a:prstGeom>
            <a:noFill/>
            <a:scene3d>
              <a:camera prst="orthographicFront">
                <a:rot lat="0" lon="0" rev="4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21827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/>
          <a:lstStyle/>
          <a:p>
            <a:pPr algn="l"/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Outline of Our </a:t>
            </a:r>
            <a:r>
              <a:rPr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ork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108012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500" dirty="0" smtClean="0"/>
              <a:t>・</a:t>
            </a:r>
            <a:r>
              <a:rPr lang="en-US" altLang="ja-JP" sz="2500" dirty="0" smtClean="0"/>
              <a:t>Background</a:t>
            </a:r>
          </a:p>
          <a:p>
            <a:pPr marL="0" indent="0">
              <a:buNone/>
            </a:pPr>
            <a:r>
              <a:rPr lang="ja-JP" altLang="en-US" sz="2500" dirty="0" smtClean="0"/>
              <a:t>　</a:t>
            </a:r>
            <a:r>
              <a:rPr lang="en-US" altLang="ja-JP" sz="2500" b="1" u="sng" dirty="0" err="1">
                <a:solidFill>
                  <a:srgbClr val="FFFF00"/>
                </a:solidFill>
              </a:rPr>
              <a:t>Q</a:t>
            </a:r>
            <a:r>
              <a:rPr lang="en-US" altLang="ja-JP" sz="2500" b="1" u="sng" dirty="0" err="1" smtClean="0">
                <a:solidFill>
                  <a:srgbClr val="FFFF00"/>
                </a:solidFill>
              </a:rPr>
              <a:t>uarkonium</a:t>
            </a:r>
            <a:r>
              <a:rPr lang="en-US" altLang="ja-JP" sz="2500" b="1" u="sng" dirty="0" smtClean="0">
                <a:solidFill>
                  <a:srgbClr val="FFFF00"/>
                </a:solidFill>
              </a:rPr>
              <a:t> melts</a:t>
            </a:r>
            <a:r>
              <a:rPr lang="ja-JP" altLang="en-US" sz="2500" b="1" u="sng" dirty="0">
                <a:solidFill>
                  <a:srgbClr val="FFFF00"/>
                </a:solidFill>
              </a:rPr>
              <a:t> </a:t>
            </a:r>
            <a:r>
              <a:rPr lang="en-US" altLang="ja-JP" sz="2500" b="1" u="sng" dirty="0" smtClean="0">
                <a:solidFill>
                  <a:srgbClr val="FFFF00"/>
                </a:solidFill>
              </a:rPr>
              <a:t>in quark gluon plasma (QGP)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 dirty="0"/>
          </a:p>
        </p:txBody>
      </p:sp>
      <p:pic>
        <p:nvPicPr>
          <p:cNvPr id="19" name="Picture 2" descr="C:\Users\adm\Desktop\図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27696"/>
            <a:ext cx="1584176" cy="2603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グループ化 20"/>
          <p:cNvGrpSpPr/>
          <p:nvPr/>
        </p:nvGrpSpPr>
        <p:grpSpPr>
          <a:xfrm>
            <a:off x="5555069" y="2593649"/>
            <a:ext cx="519486" cy="515290"/>
            <a:chOff x="2347358" y="3842285"/>
            <a:chExt cx="759438" cy="753304"/>
          </a:xfrm>
        </p:grpSpPr>
        <p:sp>
          <p:nvSpPr>
            <p:cNvPr id="22" name="円/楕円 21"/>
            <p:cNvSpPr/>
            <p:nvPr/>
          </p:nvSpPr>
          <p:spPr>
            <a:xfrm>
              <a:off x="2347358" y="3842285"/>
              <a:ext cx="759438" cy="753304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lumMod val="91000"/>
                    <a:lumOff val="9000"/>
                  </a:srgbClr>
                </a:gs>
                <a:gs pos="93000">
                  <a:srgbClr val="FBFCCC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3" name="オブジェクト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09027"/>
                </p:ext>
              </p:extLst>
            </p:nvPr>
          </p:nvGraphicFramePr>
          <p:xfrm>
            <a:off x="2478112" y="3941920"/>
            <a:ext cx="587375" cy="554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7" name="数式" r:id="rId5" imgW="114120" imgH="139680" progId="Equation.3">
                    <p:embed/>
                  </p:oleObj>
                </mc:Choice>
                <mc:Fallback>
                  <p:oleObj name="数式" r:id="rId5" imgW="1141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112" y="3941920"/>
                          <a:ext cx="587375" cy="5540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グループ化 23"/>
          <p:cNvGrpSpPr/>
          <p:nvPr/>
        </p:nvGrpSpPr>
        <p:grpSpPr>
          <a:xfrm>
            <a:off x="6533282" y="3073125"/>
            <a:ext cx="495639" cy="556524"/>
            <a:chOff x="6982346" y="3301959"/>
            <a:chExt cx="759438" cy="838319"/>
          </a:xfrm>
        </p:grpSpPr>
        <p:sp>
          <p:nvSpPr>
            <p:cNvPr id="25" name="円/楕円 24"/>
            <p:cNvSpPr/>
            <p:nvPr/>
          </p:nvSpPr>
          <p:spPr>
            <a:xfrm>
              <a:off x="6982346" y="3386973"/>
              <a:ext cx="759438" cy="75330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lumMod val="91000"/>
                    <a:lumOff val="9000"/>
                  </a:srgbClr>
                </a:gs>
                <a:gs pos="93000">
                  <a:srgbClr val="FBFCCC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6" name="オブジェクト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37454821"/>
                </p:ext>
              </p:extLst>
            </p:nvPr>
          </p:nvGraphicFramePr>
          <p:xfrm>
            <a:off x="7078474" y="3537878"/>
            <a:ext cx="638756" cy="60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8" name="数式" r:id="rId7" imgW="114120" imgH="139680" progId="Equation.3">
                    <p:embed/>
                  </p:oleObj>
                </mc:Choice>
                <mc:Fallback>
                  <p:oleObj name="数式" r:id="rId7" imgW="114120" imgH="1396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7078474" y="3537878"/>
                          <a:ext cx="638756" cy="60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6982346" y="3301959"/>
              <a:ext cx="696323" cy="6030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en-US" sz="2800" b="1" dirty="0"/>
                <a:t>ー</a:t>
              </a:r>
              <a:endParaRPr lang="en-US" sz="2800" b="1" dirty="0"/>
            </a:p>
          </p:txBody>
        </p:sp>
      </p:grpSp>
      <p:pic>
        <p:nvPicPr>
          <p:cNvPr id="28" name="Picture 12" descr="C:\Users\adm\Desktop\Untitled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27" y="2756300"/>
            <a:ext cx="611410" cy="125229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2" descr="C:\Users\adm\Desktop\Untitled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812" y="3405963"/>
            <a:ext cx="611410" cy="125229"/>
          </a:xfrm>
          <a:prstGeom prst="rect">
            <a:avLst/>
          </a:prstGeom>
          <a:noFill/>
          <a:scene3d>
            <a:camera prst="orthographicFront">
              <a:rot lat="0" lon="0" rev="9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角丸四角形 31"/>
          <p:cNvSpPr/>
          <p:nvPr/>
        </p:nvSpPr>
        <p:spPr>
          <a:xfrm>
            <a:off x="453752" y="1351798"/>
            <a:ext cx="8222704" cy="2509250"/>
          </a:xfrm>
          <a:prstGeom prst="roundRect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角丸四角形 32"/>
          <p:cNvSpPr/>
          <p:nvPr/>
        </p:nvSpPr>
        <p:spPr>
          <a:xfrm>
            <a:off x="453752" y="4005065"/>
            <a:ext cx="8222704" cy="1224135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コンテンツ プレースホルダー 4"/>
          <p:cNvSpPr txBox="1">
            <a:spLocks/>
          </p:cNvSpPr>
          <p:nvPr/>
        </p:nvSpPr>
        <p:spPr bwMode="auto">
          <a:xfrm>
            <a:off x="446855" y="4149080"/>
            <a:ext cx="6717433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66CC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66CC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66CC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CC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500" dirty="0" smtClean="0"/>
              <a:t>・</a:t>
            </a:r>
            <a:r>
              <a:rPr lang="en-US" altLang="ja-JP" sz="2500" dirty="0" smtClean="0"/>
              <a:t>Purpose</a:t>
            </a:r>
          </a:p>
          <a:p>
            <a:pPr marL="0" indent="0">
              <a:buFontTx/>
              <a:buNone/>
            </a:pPr>
            <a:r>
              <a:rPr lang="ja-JP" altLang="en-US" sz="2500" dirty="0" smtClean="0"/>
              <a:t>　</a:t>
            </a:r>
            <a:r>
              <a:rPr lang="en-US" altLang="ja-JP" sz="2500" dirty="0"/>
              <a:t>T</a:t>
            </a:r>
            <a:r>
              <a:rPr lang="en-US" altLang="ja-JP" sz="2500" dirty="0" smtClean="0"/>
              <a:t>o investigate </a:t>
            </a:r>
            <a:r>
              <a:rPr lang="en-US" altLang="ja-JP" sz="2500" b="1" u="sng" dirty="0" smtClean="0">
                <a:solidFill>
                  <a:srgbClr val="FF0000"/>
                </a:solidFill>
              </a:rPr>
              <a:t>melting temperature</a:t>
            </a:r>
            <a:endParaRPr lang="en-US" altLang="ja-JP" sz="2500" b="1" u="sng" dirty="0" smtClean="0">
              <a:solidFill>
                <a:srgbClr val="00B0F0"/>
              </a:solidFill>
            </a:endParaRPr>
          </a:p>
        </p:txBody>
      </p:sp>
      <p:sp>
        <p:nvSpPr>
          <p:cNvPr id="36" name="コンテンツ プレースホルダー 4"/>
          <p:cNvSpPr txBox="1">
            <a:spLocks/>
          </p:cNvSpPr>
          <p:nvPr/>
        </p:nvSpPr>
        <p:spPr bwMode="auto">
          <a:xfrm>
            <a:off x="453752" y="5360046"/>
            <a:ext cx="838544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66CC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66CC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66CC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CC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ja-JP" altLang="en-US" sz="2500" dirty="0" smtClean="0"/>
              <a:t>・</a:t>
            </a:r>
            <a:r>
              <a:rPr lang="en-US" altLang="ja-JP" sz="2500" dirty="0" smtClean="0"/>
              <a:t>Method</a:t>
            </a:r>
          </a:p>
          <a:p>
            <a:pPr marL="0" indent="0">
              <a:buFontTx/>
              <a:buNone/>
            </a:pPr>
            <a:r>
              <a:rPr lang="ja-JP" altLang="en-US" sz="2500" dirty="0" smtClean="0"/>
              <a:t>　</a:t>
            </a:r>
            <a:r>
              <a:rPr lang="en-US" altLang="ja-JP" sz="2500" b="1" u="sng" dirty="0" smtClean="0">
                <a:solidFill>
                  <a:srgbClr val="5BEE50"/>
                </a:solidFill>
              </a:rPr>
              <a:t>QCD </a:t>
            </a:r>
            <a:r>
              <a:rPr lang="en-US" altLang="ja-JP" sz="2500" b="1" u="sng" dirty="0">
                <a:solidFill>
                  <a:srgbClr val="5BEE50"/>
                </a:solidFill>
              </a:rPr>
              <a:t>sum </a:t>
            </a:r>
            <a:r>
              <a:rPr lang="en-US" altLang="ja-JP" sz="2500" b="1" u="sng" dirty="0" smtClean="0">
                <a:solidFill>
                  <a:srgbClr val="5BEE50"/>
                </a:solidFill>
              </a:rPr>
              <a:t>rules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with </a:t>
            </a:r>
            <a:r>
              <a:rPr lang="en-US" altLang="ja-JP" sz="2500" b="1" u="sng" dirty="0" smtClean="0">
                <a:solidFill>
                  <a:srgbClr val="5BEE50"/>
                </a:solidFill>
              </a:rPr>
              <a:t>MEM</a:t>
            </a:r>
          </a:p>
        </p:txBody>
      </p:sp>
      <p:sp>
        <p:nvSpPr>
          <p:cNvPr id="37" name="角丸四角形 36"/>
          <p:cNvSpPr/>
          <p:nvPr/>
        </p:nvSpPr>
        <p:spPr>
          <a:xfrm>
            <a:off x="446856" y="5344437"/>
            <a:ext cx="8222704" cy="1095730"/>
          </a:xfrm>
          <a:prstGeom prst="roundRect">
            <a:avLst/>
          </a:prstGeom>
          <a:noFill/>
          <a:ln w="63500">
            <a:solidFill>
              <a:srgbClr val="5BEE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右矢印 38"/>
          <p:cNvSpPr/>
          <p:nvPr/>
        </p:nvSpPr>
        <p:spPr>
          <a:xfrm>
            <a:off x="4048322" y="2851294"/>
            <a:ext cx="1315766" cy="4348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2472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Bottomonium excited states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579296" cy="5112568"/>
          </a:xfrm>
        </p:spPr>
        <p:txBody>
          <a:bodyPr/>
          <a:lstStyle/>
          <a:p>
            <a:r>
              <a:rPr lang="en-US" altLang="ja-JP" sz="2800" dirty="0">
                <a:solidFill>
                  <a:srgbClr val="00B0F0"/>
                </a:solidFill>
              </a:rPr>
              <a:t>T</a:t>
            </a:r>
            <a:r>
              <a:rPr lang="en-US" altLang="ja-JP" sz="2800" dirty="0" smtClean="0">
                <a:solidFill>
                  <a:srgbClr val="00B0F0"/>
                </a:solidFill>
              </a:rPr>
              <a:t>he obtained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bottomonium</a:t>
            </a:r>
            <a:r>
              <a:rPr lang="en-US" altLang="ja-JP" sz="2800" dirty="0" smtClean="0">
                <a:solidFill>
                  <a:srgbClr val="00B0F0"/>
                </a:solidFill>
              </a:rPr>
              <a:t> spectral functions contain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contributions of excited states</a:t>
            </a:r>
          </a:p>
          <a:p>
            <a:endParaRPr lang="en-US" altLang="ja-JP" sz="2800" dirty="0">
              <a:solidFill>
                <a:srgbClr val="00B0F0"/>
              </a:solidFill>
            </a:endParaRPr>
          </a:p>
          <a:p>
            <a:endParaRPr lang="en-US" altLang="ja-JP" sz="2800" dirty="0" smtClean="0">
              <a:solidFill>
                <a:srgbClr val="00B0F0"/>
              </a:solidFill>
            </a:endParaRPr>
          </a:p>
          <a:p>
            <a:endParaRPr lang="en-US" altLang="ja-JP" sz="2800" dirty="0" smtClean="0">
              <a:solidFill>
                <a:srgbClr val="00B0F0"/>
              </a:solidFill>
            </a:endParaRPr>
          </a:p>
          <a:p>
            <a:endParaRPr lang="en-US" altLang="ja-JP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ja-JP" sz="2800" dirty="0" smtClean="0">
              <a:solidFill>
                <a:srgbClr val="00B0F0"/>
              </a:solidFill>
            </a:endParaRPr>
          </a:p>
          <a:p>
            <a:r>
              <a:rPr lang="en-US" altLang="ja-JP" sz="2100" dirty="0" smtClean="0">
                <a:solidFill>
                  <a:srgbClr val="00B0F0"/>
                </a:solidFill>
              </a:rPr>
              <a:t>To investigate behavior of the excited states, </a:t>
            </a:r>
            <a:r>
              <a:rPr lang="en-US" altLang="ja-JP" sz="2100" u="sng" dirty="0" smtClean="0">
                <a:solidFill>
                  <a:srgbClr val="00B0F0"/>
                </a:solidFill>
              </a:rPr>
              <a:t>we analyzed “residue’’</a:t>
            </a:r>
            <a:r>
              <a:rPr lang="en-US" altLang="ja-JP" sz="2100" dirty="0" smtClean="0">
                <a:solidFill>
                  <a:srgbClr val="00B0F0"/>
                </a:solidFill>
              </a:rPr>
              <a:t> of peak (integral value of peak)</a:t>
            </a:r>
          </a:p>
          <a:p>
            <a:r>
              <a:rPr lang="en-US" altLang="ja-JP" sz="2100" dirty="0" smtClean="0">
                <a:solidFill>
                  <a:srgbClr val="00B0F0"/>
                </a:solidFill>
              </a:rPr>
              <a:t>We used </a:t>
            </a:r>
            <a:r>
              <a:rPr lang="en-US" altLang="ja-JP" sz="2100" u="sng" dirty="0" smtClean="0">
                <a:solidFill>
                  <a:srgbClr val="00B0F0"/>
                </a:solidFill>
              </a:rPr>
              <a:t>least squares fitting</a:t>
            </a:r>
            <a:r>
              <a:rPr lang="en-US" altLang="ja-JP" sz="2100" dirty="0" smtClean="0">
                <a:solidFill>
                  <a:srgbClr val="00B0F0"/>
                </a:solidFill>
              </a:rPr>
              <a:t> to exclude contributions of continuum</a:t>
            </a:r>
          </a:p>
          <a:p>
            <a:pPr marL="0" indent="0">
              <a:buNone/>
            </a:pPr>
            <a:r>
              <a:rPr lang="en-US" altLang="ja-JP" sz="2100" dirty="0" smtClean="0">
                <a:solidFill>
                  <a:srgbClr val="00B0F0"/>
                </a:solidFill>
              </a:rPr>
              <a:t>    (one peak + continuum as </a:t>
            </a:r>
            <a:r>
              <a:rPr lang="en-US" altLang="ja-JP" sz="2100" dirty="0" err="1" smtClean="0">
                <a:solidFill>
                  <a:srgbClr val="00B0F0"/>
                </a:solidFill>
              </a:rPr>
              <a:t>Breit</a:t>
            </a:r>
            <a:r>
              <a:rPr lang="en-US" altLang="ja-JP" sz="2100" dirty="0" smtClean="0">
                <a:solidFill>
                  <a:srgbClr val="00B0F0"/>
                </a:solidFill>
              </a:rPr>
              <a:t>-Wigner + step-like function)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656" y="2496536"/>
            <a:ext cx="3240032" cy="2294737"/>
          </a:xfrm>
          <a:prstGeom prst="rect">
            <a:avLst/>
          </a:prstGeom>
          <a:noFill/>
          <a:ln w="38100">
            <a:solidFill>
              <a:srgbClr val="00B050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804248" y="3230388"/>
            <a:ext cx="504056" cy="5700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>
                <a:solidFill>
                  <a:srgbClr val="00B050"/>
                </a:solidFill>
              </a:rPr>
              <a:t>Υ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4" name="直線矢印コネクタ 13"/>
          <p:cNvCxnSpPr/>
          <p:nvPr/>
        </p:nvCxnSpPr>
        <p:spPr bwMode="auto">
          <a:xfrm>
            <a:off x="3707904" y="2772608"/>
            <a:ext cx="180020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99FF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761995" y="2505878"/>
            <a:ext cx="3096344" cy="533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66CC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66CC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66CC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CC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ja-JP" sz="2000" dirty="0" smtClean="0">
                <a:solidFill>
                  <a:srgbClr val="FF99FF"/>
                </a:solidFill>
              </a:rPr>
              <a:t> Υ(1S), Υ(2S)</a:t>
            </a:r>
            <a:r>
              <a:rPr lang="en-US" altLang="ja-JP" sz="2000" dirty="0">
                <a:solidFill>
                  <a:srgbClr val="FF99FF"/>
                </a:solidFill>
              </a:rPr>
              <a:t> </a:t>
            </a:r>
            <a:r>
              <a:rPr lang="en-US" altLang="ja-JP" sz="2000" dirty="0" smtClean="0">
                <a:solidFill>
                  <a:srgbClr val="FF99FF"/>
                </a:solidFill>
              </a:rPr>
              <a:t>and Υ(3S)</a:t>
            </a:r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20</a:t>
            </a:fld>
            <a:endParaRPr lang="en-US"/>
          </a:p>
        </p:txBody>
      </p:sp>
      <p:pic>
        <p:nvPicPr>
          <p:cNvPr id="11" name="Picture 91" descr="C:\Users\adm\Desktop\doc\figure\bottomoni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82" y="2997077"/>
            <a:ext cx="866409" cy="14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1" descr="C:\Users\adm\Desktop\doc\figure\bottomoni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963" y="3242381"/>
            <a:ext cx="866409" cy="14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1" descr="C:\Users\adm\Desktop\doc\figure\bottomoni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99" y="2997077"/>
            <a:ext cx="866409" cy="14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オブジェクト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036756"/>
              </p:ext>
            </p:extLst>
          </p:nvPr>
        </p:nvGraphicFramePr>
        <p:xfrm>
          <a:off x="852698" y="3754067"/>
          <a:ext cx="1055688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1" name="数式" r:id="rId6" imgW="1066680" imgH="203040" progId="Equation.3">
                  <p:embed/>
                </p:oleObj>
              </mc:Choice>
              <mc:Fallback>
                <p:oleObj name="数式" r:id="rId6" imgW="1066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698" y="3754067"/>
                        <a:ext cx="1055688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オブジェクト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426629"/>
              </p:ext>
            </p:extLst>
          </p:nvPr>
        </p:nvGraphicFramePr>
        <p:xfrm>
          <a:off x="1751223" y="3990605"/>
          <a:ext cx="1119188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2" name="数式" r:id="rId8" imgW="1130040" imgH="203040" progId="Equation.3">
                  <p:embed/>
                </p:oleObj>
              </mc:Choice>
              <mc:Fallback>
                <p:oleObj name="数式" r:id="rId8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223" y="3990605"/>
                        <a:ext cx="1119188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オブジェクト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729748"/>
              </p:ext>
            </p:extLst>
          </p:nvPr>
        </p:nvGraphicFramePr>
        <p:xfrm>
          <a:off x="2683086" y="3735017"/>
          <a:ext cx="111918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3" name="数式" r:id="rId10" imgW="1130040" imgH="203040" progId="Equation.3">
                  <p:embed/>
                </p:oleObj>
              </mc:Choice>
              <mc:Fallback>
                <p:oleObj name="数式" r:id="rId10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3086" y="3735017"/>
                        <a:ext cx="1119187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761995" y="4169120"/>
            <a:ext cx="3665782" cy="84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66CC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66CC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66CC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CC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ja-JP" altLang="en-US" sz="2000" dirty="0" smtClean="0">
                <a:solidFill>
                  <a:srgbClr val="FF99FF"/>
                </a:solidFill>
              </a:rPr>
              <a:t>・</a:t>
            </a:r>
            <a:r>
              <a:rPr lang="en-US" altLang="ja-JP" sz="2000" dirty="0" smtClean="0">
                <a:solidFill>
                  <a:srgbClr val="FF99FF"/>
                </a:solidFill>
              </a:rPr>
              <a:t>Our method </a:t>
            </a:r>
            <a:r>
              <a:rPr lang="en-US" altLang="ja-JP" sz="2000" u="sng" dirty="0" smtClean="0">
                <a:solidFill>
                  <a:srgbClr val="FF99FF"/>
                </a:solidFill>
              </a:rPr>
              <a:t>cannot </a:t>
            </a:r>
          </a:p>
          <a:p>
            <a:pPr marL="0" indent="0">
              <a:buNone/>
            </a:pPr>
            <a:r>
              <a:rPr lang="en-US" altLang="ja-JP" sz="2000" dirty="0">
                <a:solidFill>
                  <a:srgbClr val="FF99FF"/>
                </a:solidFill>
              </a:rPr>
              <a:t> </a:t>
            </a:r>
            <a:r>
              <a:rPr lang="en-US" altLang="ja-JP" sz="2000" dirty="0" smtClean="0">
                <a:solidFill>
                  <a:srgbClr val="FF99FF"/>
                </a:solidFill>
              </a:rPr>
              <a:t>   </a:t>
            </a:r>
            <a:r>
              <a:rPr lang="en-US" altLang="ja-JP" sz="2000" u="sng" dirty="0" smtClean="0">
                <a:solidFill>
                  <a:srgbClr val="FF99FF"/>
                </a:solidFill>
              </a:rPr>
              <a:t>separate</a:t>
            </a:r>
            <a:r>
              <a:rPr lang="en-US" altLang="ja-JP" sz="2000" dirty="0" smtClean="0">
                <a:solidFill>
                  <a:srgbClr val="FF99FF"/>
                </a:solidFill>
              </a:rPr>
              <a:t> these states</a:t>
            </a:r>
            <a:endParaRPr lang="en-US" altLang="ja-JP" sz="2000" dirty="0">
              <a:solidFill>
                <a:srgbClr val="FF99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8456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762" y="1431205"/>
            <a:ext cx="6068580" cy="414360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Temperature dependence of residue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Heavy Quark Hadrons at J-PARC 2012</a:t>
            </a:r>
            <a:endParaRPr lang="en-US" dirty="0"/>
          </a:p>
        </p:txBody>
      </p:sp>
      <p:sp>
        <p:nvSpPr>
          <p:cNvPr id="28" name="Rectangle 15"/>
          <p:cNvSpPr>
            <a:spLocks noChangeArrowheads="1"/>
          </p:cNvSpPr>
          <p:nvPr/>
        </p:nvSpPr>
        <p:spPr bwMode="auto">
          <a:xfrm>
            <a:off x="395536" y="5802013"/>
            <a:ext cx="8658708" cy="784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000" dirty="0">
                <a:solidFill>
                  <a:srgbClr val="00B0F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Obtained residue of Υ peak decreases with increasing temperature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ja-JP" altLang="en-US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⇒</a:t>
            </a:r>
            <a:r>
              <a:rPr kumimoji="1" lang="en-US" altLang="ja-JP" sz="20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Excited states(2S, 3S) melt 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at </a:t>
            </a:r>
            <a:r>
              <a:rPr kumimoji="1" lang="en-US" altLang="ja-JP" sz="20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1.5-2.0Tc 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and </a:t>
            </a:r>
            <a:r>
              <a:rPr kumimoji="1" lang="en-US" altLang="ja-JP" sz="20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ground state(1S) </a:t>
            </a:r>
            <a:r>
              <a:rPr kumimoji="1" lang="en-US" altLang="ja-JP" sz="2000" dirty="0" smtClean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survives</a:t>
            </a:r>
            <a:r>
              <a:rPr kumimoji="1" lang="en-US" altLang="ja-JP" sz="2000" dirty="0">
                <a:solidFill>
                  <a:srgbClr val="FFFF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?</a:t>
            </a:r>
            <a:endParaRPr kumimoji="1" lang="en-US" altLang="ja-JP" sz="2000" u="sng" dirty="0">
              <a:solidFill>
                <a:srgbClr val="FFFF00"/>
              </a:solidFill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5" name="直線矢印コネクタ 4"/>
          <p:cNvCxnSpPr/>
          <p:nvPr/>
        </p:nvCxnSpPr>
        <p:spPr bwMode="auto">
          <a:xfrm>
            <a:off x="2627784" y="2043413"/>
            <a:ext cx="0" cy="291918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Rectangle 15"/>
          <p:cNvSpPr>
            <a:spLocks noChangeArrowheads="1"/>
          </p:cNvSpPr>
          <p:nvPr/>
        </p:nvSpPr>
        <p:spPr bwMode="auto">
          <a:xfrm>
            <a:off x="2771800" y="3301341"/>
            <a:ext cx="1873127" cy="40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Υ(1S+2S+3S)</a:t>
            </a:r>
            <a:endParaRPr kumimoji="1" lang="en-US" altLang="ja-JP" u="sng" dirty="0" smtClean="0"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cxnSp>
        <p:nvCxnSpPr>
          <p:cNvPr id="55" name="直線矢印コネクタ 54"/>
          <p:cNvCxnSpPr/>
          <p:nvPr/>
        </p:nvCxnSpPr>
        <p:spPr bwMode="auto">
          <a:xfrm>
            <a:off x="7812360" y="3567202"/>
            <a:ext cx="0" cy="139539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ysDot"/>
            <a:round/>
            <a:headEnd type="triangle" w="lg" len="lg"/>
            <a:tailEnd type="triangl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Rectangle 15"/>
          <p:cNvSpPr>
            <a:spLocks noChangeArrowheads="1"/>
          </p:cNvSpPr>
          <p:nvPr/>
        </p:nvSpPr>
        <p:spPr bwMode="auto">
          <a:xfrm>
            <a:off x="7812360" y="4063236"/>
            <a:ext cx="1475656" cy="403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dirty="0" smtClean="0">
                <a:solidFill>
                  <a:srgbClr val="FF0000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rPr>
              <a:t>Υ(1S) only?</a:t>
            </a:r>
          </a:p>
        </p:txBody>
      </p:sp>
      <p:sp>
        <p:nvSpPr>
          <p:cNvPr id="57" name="右矢印 56"/>
          <p:cNvSpPr/>
          <p:nvPr/>
        </p:nvSpPr>
        <p:spPr>
          <a:xfrm>
            <a:off x="2487203" y="5517390"/>
            <a:ext cx="4889673" cy="284624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9299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54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Summary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5240" cy="4421088"/>
          </a:xfrm>
        </p:spPr>
        <p:txBody>
          <a:bodyPr/>
          <a:lstStyle/>
          <a:p>
            <a:r>
              <a:rPr lang="en-US" altLang="ja-JP" sz="2800" dirty="0" smtClean="0">
                <a:solidFill>
                  <a:srgbClr val="00B0F0"/>
                </a:solidFill>
              </a:rPr>
              <a:t>We extracted </a:t>
            </a:r>
            <a:r>
              <a:rPr lang="en-US" altLang="ja-JP" sz="2800" u="sng" dirty="0" smtClean="0">
                <a:solidFill>
                  <a:srgbClr val="FF0000"/>
                </a:solidFill>
              </a:rPr>
              <a:t>melting temperature of </a:t>
            </a:r>
            <a:r>
              <a:rPr lang="en-US" altLang="ja-JP" sz="2800" u="sng" dirty="0" err="1" smtClean="0">
                <a:solidFill>
                  <a:srgbClr val="FF0000"/>
                </a:solidFill>
              </a:rPr>
              <a:t>quarkonia</a:t>
            </a:r>
            <a:r>
              <a:rPr lang="en-US" altLang="ja-JP" sz="2800" dirty="0" smtClean="0">
                <a:solidFill>
                  <a:srgbClr val="00B0F0"/>
                </a:solidFill>
              </a:rPr>
              <a:t> from </a:t>
            </a:r>
            <a:r>
              <a:rPr lang="en-US" altLang="ja-JP" sz="2800" u="sng" dirty="0" smtClean="0">
                <a:solidFill>
                  <a:srgbClr val="00B0F0"/>
                </a:solidFill>
              </a:rPr>
              <a:t>QCD sum rules</a:t>
            </a:r>
            <a:r>
              <a:rPr lang="ja-JP" altLang="en-US" sz="2800" dirty="0">
                <a:solidFill>
                  <a:srgbClr val="00B0F0"/>
                </a:solidFill>
              </a:rPr>
              <a:t> </a:t>
            </a:r>
            <a:r>
              <a:rPr lang="en-US" altLang="ja-JP" sz="2800" dirty="0" smtClean="0">
                <a:solidFill>
                  <a:srgbClr val="00B0F0"/>
                </a:solidFill>
              </a:rPr>
              <a:t>with </a:t>
            </a:r>
            <a:r>
              <a:rPr lang="en-US" altLang="ja-JP" sz="2800" u="sng" dirty="0" smtClean="0">
                <a:solidFill>
                  <a:srgbClr val="00B0F0"/>
                </a:solidFill>
              </a:rPr>
              <a:t>MEM</a:t>
            </a:r>
            <a:endParaRPr lang="en-US" altLang="ja-JP" sz="2800" dirty="0" smtClean="0">
              <a:solidFill>
                <a:srgbClr val="00B0F0"/>
              </a:solidFill>
            </a:endParaRPr>
          </a:p>
          <a:p>
            <a:r>
              <a:rPr lang="en-US" altLang="ja-JP" sz="2800" dirty="0" smtClean="0">
                <a:solidFill>
                  <a:srgbClr val="00B0F0"/>
                </a:solidFill>
              </a:rPr>
              <a:t>Melting temperatures of </a:t>
            </a:r>
            <a:r>
              <a:rPr lang="en-US" altLang="ja-JP" sz="2800" dirty="0" err="1" smtClean="0">
                <a:solidFill>
                  <a:srgbClr val="00B0F0"/>
                </a:solidFill>
              </a:rPr>
              <a:t>quarkonia</a:t>
            </a:r>
            <a:endParaRPr lang="en-US" altLang="ja-JP" sz="2800" dirty="0" smtClean="0">
              <a:solidFill>
                <a:srgbClr val="00B0F0"/>
              </a:solidFill>
            </a:endParaRPr>
          </a:p>
          <a:p>
            <a:endParaRPr lang="en-US" altLang="ja-JP" sz="2800" dirty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ja-JP" sz="28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en-US" altLang="ja-JP" sz="2800" dirty="0" smtClean="0">
              <a:solidFill>
                <a:srgbClr val="00B0F0"/>
              </a:solidFill>
            </a:endParaRPr>
          </a:p>
          <a:p>
            <a:r>
              <a:rPr lang="en-US" altLang="ja-JP" sz="2800" dirty="0" smtClean="0">
                <a:solidFill>
                  <a:srgbClr val="00B0F0"/>
                </a:solidFill>
              </a:rPr>
              <a:t>We suggested that bottomonium excited states </a:t>
            </a:r>
            <a:r>
              <a:rPr lang="en-US" altLang="ja-JP" sz="2800" u="sng" dirty="0" smtClean="0">
                <a:solidFill>
                  <a:srgbClr val="FFFF00"/>
                </a:solidFill>
              </a:rPr>
              <a:t>Υ(2S,3S) melt at lower temperature</a:t>
            </a:r>
            <a:r>
              <a:rPr lang="en-US" altLang="ja-JP" sz="2800" dirty="0" smtClean="0">
                <a:solidFill>
                  <a:srgbClr val="00B0F0"/>
                </a:solidFill>
              </a:rPr>
              <a:t> than ground state Υ(1S)</a:t>
            </a:r>
          </a:p>
          <a:p>
            <a:pPr marL="0" indent="0">
              <a:buNone/>
            </a:pPr>
            <a:r>
              <a:rPr lang="ja-JP" altLang="en-US" sz="2800" dirty="0">
                <a:solidFill>
                  <a:srgbClr val="00B0F0"/>
                </a:solidFill>
              </a:rPr>
              <a:t>　</a:t>
            </a:r>
            <a:endParaRPr lang="en-US" altLang="ja-JP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608330"/>
              </p:ext>
            </p:extLst>
          </p:nvPr>
        </p:nvGraphicFramePr>
        <p:xfrm>
          <a:off x="1403648" y="3068960"/>
          <a:ext cx="6096000" cy="1483360"/>
        </p:xfrm>
        <a:graphic>
          <a:graphicData uri="http://schemas.openxmlformats.org/drawingml/2006/table">
            <a:tbl>
              <a:tblPr bandRow="1">
                <a:tableStyleId>{8799B23B-EC83-4686-B30A-512413B5E67A}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1" baseline="0" dirty="0" smtClean="0">
                          <a:solidFill>
                            <a:srgbClr val="00B0F0"/>
                          </a:solidFill>
                        </a:rPr>
                        <a:t>J/Ψ</a:t>
                      </a:r>
                      <a:endParaRPr kumimoji="1" lang="ja-JP" altLang="en-US" b="0" i="1" baseline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kumimoji="1" lang="en-US" altLang="ja-JP" b="0" i="1" baseline="0" dirty="0" err="1" smtClean="0">
                          <a:solidFill>
                            <a:srgbClr val="00B0F0"/>
                          </a:solidFill>
                        </a:rPr>
                        <a:t>η</a:t>
                      </a:r>
                      <a:r>
                        <a:rPr kumimoji="1" lang="en-US" altLang="ja-JP" b="0" i="1" baseline="-25000" dirty="0" err="1" smtClean="0">
                          <a:solidFill>
                            <a:srgbClr val="00B0F0"/>
                          </a:solidFill>
                        </a:rPr>
                        <a:t>c</a:t>
                      </a:r>
                      <a:endParaRPr kumimoji="1" lang="ja-JP" altLang="en-US" b="0" i="1" baseline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1" baseline="0" dirty="0" smtClean="0">
                          <a:solidFill>
                            <a:srgbClr val="00B0F0"/>
                          </a:solidFill>
                        </a:rPr>
                        <a:t>χ</a:t>
                      </a:r>
                      <a:r>
                        <a:rPr kumimoji="1" lang="en-US" altLang="ja-JP" b="0" i="1" baseline="-25000" dirty="0" smtClean="0">
                          <a:solidFill>
                            <a:srgbClr val="00B0F0"/>
                          </a:solidFill>
                        </a:rPr>
                        <a:t>c0</a:t>
                      </a:r>
                      <a:endParaRPr kumimoji="1" lang="ja-JP" altLang="en-US" b="0" i="1" baseline="-250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i="1" baseline="0" dirty="0" smtClean="0">
                          <a:solidFill>
                            <a:srgbClr val="00B0F0"/>
                          </a:solidFill>
                        </a:rPr>
                        <a:t>χ</a:t>
                      </a:r>
                      <a:r>
                        <a:rPr kumimoji="1" lang="en-US" altLang="ja-JP" b="0" i="1" baseline="-25000" dirty="0" smtClean="0">
                          <a:solidFill>
                            <a:srgbClr val="00B0F0"/>
                          </a:solidFill>
                        </a:rPr>
                        <a:t>c1</a:t>
                      </a:r>
                      <a:endParaRPr kumimoji="1" lang="ja-JP" altLang="en-US" b="0" i="1" baseline="-25000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rgbClr val="FFFF00"/>
                          </a:solidFill>
                        </a:rPr>
                        <a:t>1.2Tc</a:t>
                      </a:r>
                      <a:endParaRPr kumimoji="1" lang="ja-JP" alt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rgbClr val="FFFF00"/>
                          </a:solidFill>
                        </a:rPr>
                        <a:t>1.1-1.2Tc</a:t>
                      </a:r>
                      <a:endParaRPr kumimoji="1" lang="ja-JP" alt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rgbClr val="FFFF00"/>
                          </a:solidFill>
                        </a:rPr>
                        <a:t>1.0-1.1Tc</a:t>
                      </a:r>
                      <a:endParaRPr kumimoji="1" lang="ja-JP" alt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rgbClr val="FFFF00"/>
                          </a:solidFill>
                        </a:rPr>
                        <a:t>1.0-1.1Tc</a:t>
                      </a:r>
                      <a:endParaRPr kumimoji="1" lang="ja-JP" alt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1" baseline="0" dirty="0" smtClean="0">
                          <a:solidFill>
                            <a:srgbClr val="00B0F0"/>
                          </a:solidFill>
                        </a:rPr>
                        <a:t>Υ</a:t>
                      </a:r>
                      <a:endParaRPr kumimoji="1" lang="ja-JP" altLang="en-US" b="0" i="1" baseline="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i="1" baseline="0" dirty="0" smtClean="0">
                          <a:solidFill>
                            <a:srgbClr val="00B0F0"/>
                          </a:solidFill>
                        </a:rPr>
                        <a:t>η</a:t>
                      </a:r>
                      <a:r>
                        <a:rPr kumimoji="1" lang="en-US" altLang="ja-JP" b="0" i="1" baseline="-25000" dirty="0" smtClean="0">
                          <a:solidFill>
                            <a:srgbClr val="00B0F0"/>
                          </a:solidFill>
                        </a:rPr>
                        <a:t>b</a:t>
                      </a:r>
                      <a:endParaRPr kumimoji="1" lang="ja-JP" altLang="en-US" b="0" i="1" baseline="-25000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0" i="1" baseline="0" dirty="0" smtClean="0">
                          <a:solidFill>
                            <a:srgbClr val="00B0F0"/>
                          </a:solidFill>
                        </a:rPr>
                        <a:t>χ</a:t>
                      </a:r>
                      <a:r>
                        <a:rPr kumimoji="1" lang="en-US" altLang="ja-JP" b="0" i="1" baseline="-25000" dirty="0" smtClean="0">
                          <a:solidFill>
                            <a:srgbClr val="00B0F0"/>
                          </a:solidFill>
                        </a:rPr>
                        <a:t>b0</a:t>
                      </a:r>
                      <a:endParaRPr kumimoji="1" lang="ja-JP" altLang="en-US" b="0" i="1" baseline="-250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i="1" baseline="0" dirty="0" smtClean="0">
                          <a:solidFill>
                            <a:srgbClr val="00B0F0"/>
                          </a:solidFill>
                        </a:rPr>
                        <a:t>χ</a:t>
                      </a:r>
                      <a:r>
                        <a:rPr kumimoji="1" lang="en-US" altLang="ja-JP" b="0" i="1" baseline="-25000" dirty="0" smtClean="0">
                          <a:solidFill>
                            <a:srgbClr val="00B0F0"/>
                          </a:solidFill>
                        </a:rPr>
                        <a:t>b1</a:t>
                      </a:r>
                      <a:endParaRPr kumimoji="1" lang="ja-JP" altLang="en-US" b="0" i="1" baseline="-25000" dirty="0" smtClean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rgbClr val="FFFF00"/>
                          </a:solidFill>
                        </a:rPr>
                        <a:t>&gt;2.5Tc</a:t>
                      </a:r>
                      <a:endParaRPr kumimoji="1" lang="ja-JP" alt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rgbClr val="FFFF00"/>
                          </a:solidFill>
                        </a:rPr>
                        <a:t>&gt;2.5Tc</a:t>
                      </a:r>
                      <a:endParaRPr kumimoji="1" lang="ja-JP" alt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rgbClr val="FFFF00"/>
                          </a:solidFill>
                        </a:rPr>
                        <a:t>2.0-2.5Tc</a:t>
                      </a:r>
                      <a:endParaRPr kumimoji="1" lang="ja-JP" alt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aseline="0" dirty="0" smtClean="0">
                          <a:solidFill>
                            <a:srgbClr val="FFFF00"/>
                          </a:solidFill>
                        </a:rPr>
                        <a:t>2.0-2.5Tc</a:t>
                      </a:r>
                      <a:endParaRPr kumimoji="1" lang="ja-JP" altLang="en-US" baseline="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0341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pPr algn="l"/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Outline of Today’s </a:t>
            </a:r>
            <a:r>
              <a:rPr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alk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454319" y="1414069"/>
            <a:ext cx="8229600" cy="468051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altLang="ja-JP" sz="2500" dirty="0" smtClean="0"/>
              <a:t>Introduction</a:t>
            </a:r>
          </a:p>
          <a:p>
            <a:pPr marL="0" indent="0">
              <a:buNone/>
            </a:pPr>
            <a:r>
              <a:rPr lang="en-US" altLang="ja-JP" sz="2500" dirty="0" smtClean="0"/>
              <a:t>  1-1. </a:t>
            </a:r>
            <a:r>
              <a:rPr lang="en-US" altLang="ja-JP" sz="2500" dirty="0" err="1" smtClean="0"/>
              <a:t>Quarkonium</a:t>
            </a:r>
            <a:r>
              <a:rPr lang="en-US" altLang="ja-JP" sz="2500" dirty="0" smtClean="0"/>
              <a:t> suppression</a:t>
            </a:r>
          </a:p>
          <a:p>
            <a:pPr marL="0" indent="0">
              <a:buNone/>
            </a:pPr>
            <a:r>
              <a:rPr lang="en-US" altLang="ja-JP" sz="2500" dirty="0"/>
              <a:t> </a:t>
            </a:r>
            <a:r>
              <a:rPr lang="en-US" altLang="ja-JP" sz="2500" dirty="0" smtClean="0"/>
              <a:t> 1-2. Previous work</a:t>
            </a:r>
          </a:p>
          <a:p>
            <a:pPr marL="0" indent="0">
              <a:buNone/>
            </a:pPr>
            <a:r>
              <a:rPr lang="en-US" altLang="ja-JP" sz="2500" dirty="0" smtClean="0"/>
              <a:t>2.  Methods</a:t>
            </a:r>
          </a:p>
          <a:p>
            <a:pPr marL="457200" indent="-457200">
              <a:buAutoNum type="arabicPeriod" startAt="3"/>
            </a:pPr>
            <a:r>
              <a:rPr lang="en-US" altLang="ja-JP" sz="2500" dirty="0" smtClean="0"/>
              <a:t>Results</a:t>
            </a:r>
          </a:p>
          <a:p>
            <a:pPr marL="0" indent="0">
              <a:buNone/>
            </a:pPr>
            <a:r>
              <a:rPr lang="en-US" altLang="ja-JP" sz="2500" dirty="0"/>
              <a:t> </a:t>
            </a:r>
            <a:r>
              <a:rPr lang="en-US" altLang="ja-JP" sz="2500" dirty="0" smtClean="0"/>
              <a:t>  3-1. </a:t>
            </a:r>
            <a:r>
              <a:rPr lang="en-US" altLang="ja-JP" sz="2500" dirty="0" err="1"/>
              <a:t>C</a:t>
            </a:r>
            <a:r>
              <a:rPr lang="en-US" altLang="ja-JP" sz="2500" dirty="0" err="1" smtClean="0"/>
              <a:t>harmonium</a:t>
            </a:r>
            <a:r>
              <a:rPr lang="en-US" altLang="ja-JP" sz="2500" dirty="0" smtClean="0"/>
              <a:t> </a:t>
            </a:r>
          </a:p>
          <a:p>
            <a:pPr marL="0" indent="0">
              <a:buNone/>
            </a:pPr>
            <a:r>
              <a:rPr lang="en-US" altLang="ja-JP" sz="2500" dirty="0"/>
              <a:t> </a:t>
            </a:r>
            <a:r>
              <a:rPr lang="en-US" altLang="ja-JP" sz="2500" dirty="0" smtClean="0"/>
              <a:t>  3-2. Bottomonium </a:t>
            </a:r>
          </a:p>
          <a:p>
            <a:pPr marL="0" indent="0">
              <a:buNone/>
            </a:pPr>
            <a:r>
              <a:rPr lang="en-US" altLang="ja-JP" sz="2500" dirty="0"/>
              <a:t> </a:t>
            </a:r>
            <a:r>
              <a:rPr lang="en-US" altLang="ja-JP" sz="2500" dirty="0" smtClean="0"/>
              <a:t>  3-3. </a:t>
            </a:r>
            <a:r>
              <a:rPr lang="en-US" altLang="ja-JP" sz="2500" dirty="0" err="1" smtClean="0"/>
              <a:t>Bottomonium</a:t>
            </a:r>
            <a:r>
              <a:rPr lang="en-US" altLang="ja-JP" sz="2500" dirty="0" smtClean="0"/>
              <a:t> excited states</a:t>
            </a:r>
          </a:p>
          <a:p>
            <a:pPr marL="0" indent="0">
              <a:buNone/>
            </a:pPr>
            <a:r>
              <a:rPr lang="en-US" altLang="ja-JP" sz="2500" dirty="0" smtClean="0"/>
              <a:t>4.  </a:t>
            </a:r>
            <a:r>
              <a:rPr lang="en-US" altLang="ja-JP" sz="2500" dirty="0"/>
              <a:t>S</a:t>
            </a:r>
            <a:r>
              <a:rPr lang="en-US" altLang="ja-JP" sz="2500" dirty="0" smtClean="0"/>
              <a:t>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3</a:t>
            </a:fld>
            <a:endParaRPr lang="en-US"/>
          </a:p>
        </p:txBody>
      </p:sp>
      <p:pic>
        <p:nvPicPr>
          <p:cNvPr id="22" name="Picture 91" descr="C:\Users\adm\Desktop\doc\figure\bottomoni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343" y="5175424"/>
            <a:ext cx="866409" cy="14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1" descr="C:\Users\adm\Desktop\doc\figure\bottomoni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824" y="5420728"/>
            <a:ext cx="866409" cy="14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1" descr="C:\Users\adm\Desktop\doc\figure\bottomoniu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160" y="5175424"/>
            <a:ext cx="866409" cy="14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右矢印 24"/>
          <p:cNvSpPr/>
          <p:nvPr/>
        </p:nvSpPr>
        <p:spPr>
          <a:xfrm>
            <a:off x="5653059" y="5633170"/>
            <a:ext cx="1315766" cy="4348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02708"/>
              </p:ext>
            </p:extLst>
          </p:nvPr>
        </p:nvGraphicFramePr>
        <p:xfrm>
          <a:off x="2645559" y="5932414"/>
          <a:ext cx="1055688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9" name="数式" r:id="rId5" imgW="1066680" imgH="203040" progId="Equation.3">
                  <p:embed/>
                </p:oleObj>
              </mc:Choice>
              <mc:Fallback>
                <p:oleObj name="数式" r:id="rId5" imgW="1066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559" y="5932414"/>
                        <a:ext cx="1055688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7218144"/>
              </p:ext>
            </p:extLst>
          </p:nvPr>
        </p:nvGraphicFramePr>
        <p:xfrm>
          <a:off x="3544084" y="6168952"/>
          <a:ext cx="1119188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0" name="数式" r:id="rId7" imgW="1130040" imgH="203040" progId="Equation.3">
                  <p:embed/>
                </p:oleObj>
              </mc:Choice>
              <mc:Fallback>
                <p:oleObj name="数式" r:id="rId7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084" y="6168952"/>
                        <a:ext cx="1119188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109838"/>
              </p:ext>
            </p:extLst>
          </p:nvPr>
        </p:nvGraphicFramePr>
        <p:xfrm>
          <a:off x="4475947" y="5913364"/>
          <a:ext cx="111918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21" name="数式" r:id="rId9" imgW="1130040" imgH="203040" progId="Equation.3">
                  <p:embed/>
                </p:oleObj>
              </mc:Choice>
              <mc:Fallback>
                <p:oleObj name="数式" r:id="rId9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5947" y="5913364"/>
                        <a:ext cx="1119187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" name="Picture 2" descr="C:\Users\adm\Desktop\図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258" y="4908857"/>
            <a:ext cx="1570212" cy="1935986"/>
          </a:xfrm>
          <a:prstGeom prst="rect">
            <a:avLst/>
          </a:prstGeom>
          <a:noFill/>
          <a:effectLst>
            <a:glow rad="228600">
              <a:schemeClr val="bg1">
                <a:alpha val="26000"/>
              </a:schemeClr>
            </a:glow>
            <a:innerShdw blurRad="63500" dist="50800" dir="162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角丸四角形吹き出し 31"/>
          <p:cNvSpPr/>
          <p:nvPr/>
        </p:nvSpPr>
        <p:spPr>
          <a:xfrm rot="10800000">
            <a:off x="2555776" y="5138111"/>
            <a:ext cx="5693979" cy="1337186"/>
          </a:xfrm>
          <a:prstGeom prst="wedgeRoundRectCallout">
            <a:avLst>
              <a:gd name="adj1" fmla="val -938"/>
              <a:gd name="adj2" fmla="val 70099"/>
              <a:gd name="adj3" fmla="val 16667"/>
            </a:avLst>
          </a:prstGeom>
          <a:noFill/>
          <a:ln>
            <a:solidFill>
              <a:schemeClr val="bg1"/>
            </a:solidFill>
          </a:ln>
          <a:effectLst>
            <a:glow>
              <a:schemeClr val="accent1"/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8800" dirty="0" smtClean="0">
              <a:solidFill>
                <a:schemeClr val="accent1"/>
              </a:solidFill>
              <a:latin typeface="FangSong" pitchFamily="49" charset="-122"/>
              <a:ea typeface="FangSong" pitchFamily="49" charset="-122"/>
            </a:endParaRPr>
          </a:p>
        </p:txBody>
      </p:sp>
      <p:sp>
        <p:nvSpPr>
          <p:cNvPr id="33" name="右矢印 32"/>
          <p:cNvSpPr/>
          <p:nvPr/>
        </p:nvSpPr>
        <p:spPr>
          <a:xfrm>
            <a:off x="6208788" y="3649672"/>
            <a:ext cx="1150921" cy="380405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Picture 91" descr="C:\Users\adm\Desktop\doc\figure\bottomonium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437" y="3221917"/>
            <a:ext cx="1229243" cy="202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グループ化 35"/>
          <p:cNvGrpSpPr/>
          <p:nvPr/>
        </p:nvGrpSpPr>
        <p:grpSpPr>
          <a:xfrm>
            <a:off x="7560351" y="3467820"/>
            <a:ext cx="879551" cy="715198"/>
            <a:chOff x="6832608" y="5440494"/>
            <a:chExt cx="807034" cy="656231"/>
          </a:xfrm>
        </p:grpSpPr>
        <p:grpSp>
          <p:nvGrpSpPr>
            <p:cNvPr id="37" name="グループ化 36"/>
            <p:cNvGrpSpPr/>
            <p:nvPr/>
          </p:nvGrpSpPr>
          <p:grpSpPr>
            <a:xfrm>
              <a:off x="6832608" y="5440494"/>
              <a:ext cx="807034" cy="656231"/>
              <a:chOff x="1547664" y="4796580"/>
              <a:chExt cx="807034" cy="656231"/>
            </a:xfrm>
          </p:grpSpPr>
          <p:pic>
            <p:nvPicPr>
              <p:cNvPr id="50" name="Picture 12" descr="C:\Users\adm\Desktop\Untitled.pn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7400" y="5285795"/>
                <a:ext cx="356592" cy="73037"/>
              </a:xfrm>
              <a:prstGeom prst="rect">
                <a:avLst/>
              </a:prstGeom>
              <a:noFill/>
              <a:scene3d>
                <a:camera prst="orthographicFront">
                  <a:rot lat="0" lon="0" rev="2400000"/>
                </a:camera>
                <a:lightRig rig="threePt" dir="t"/>
              </a:scene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51" name="グループ化 50"/>
              <p:cNvGrpSpPr/>
              <p:nvPr/>
            </p:nvGrpSpPr>
            <p:grpSpPr>
              <a:xfrm>
                <a:off x="2051719" y="5147671"/>
                <a:ext cx="302979" cy="305140"/>
                <a:chOff x="2771800" y="4984083"/>
                <a:chExt cx="759438" cy="764853"/>
              </a:xfrm>
            </p:grpSpPr>
            <p:sp>
              <p:nvSpPr>
                <p:cNvPr id="57" name="円/楕円 56"/>
                <p:cNvSpPr/>
                <p:nvPr/>
              </p:nvSpPr>
              <p:spPr>
                <a:xfrm>
                  <a:off x="2771800" y="4995632"/>
                  <a:ext cx="759438" cy="7533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0070C0"/>
                    </a:gs>
                    <a:gs pos="70000">
                      <a:schemeClr val="accent1">
                        <a:tint val="44500"/>
                        <a:satMod val="160000"/>
                        <a:lumMod val="69000"/>
                        <a:lumOff val="31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graphicFrame>
              <p:nvGraphicFramePr>
                <p:cNvPr id="58" name="オブジェクト 5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71966338"/>
                    </p:ext>
                  </p:extLst>
                </p:nvPr>
              </p:nvGraphicFramePr>
              <p:xfrm>
                <a:off x="2876738" y="4984083"/>
                <a:ext cx="654049" cy="70643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522" name="数式" r:id="rId15" imgW="126720" imgH="177480" progId="Equation.3">
                        <p:embed/>
                      </p:oleObj>
                    </mc:Choice>
                    <mc:Fallback>
                      <p:oleObj name="数式" r:id="rId15" imgW="126720" imgH="17748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76738" y="4984083"/>
                              <a:ext cx="654049" cy="70643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52" name="グループ化 51"/>
              <p:cNvGrpSpPr/>
              <p:nvPr/>
            </p:nvGrpSpPr>
            <p:grpSpPr>
              <a:xfrm>
                <a:off x="1547664" y="4796580"/>
                <a:ext cx="319082" cy="360612"/>
                <a:chOff x="632095" y="5372837"/>
                <a:chExt cx="796039" cy="899648"/>
              </a:xfrm>
            </p:grpSpPr>
            <p:grpSp>
              <p:nvGrpSpPr>
                <p:cNvPr id="53" name="グループ化 52"/>
                <p:cNvGrpSpPr/>
                <p:nvPr/>
              </p:nvGrpSpPr>
              <p:grpSpPr>
                <a:xfrm>
                  <a:off x="632095" y="5508387"/>
                  <a:ext cx="796039" cy="764098"/>
                  <a:chOff x="1098743" y="5190237"/>
                  <a:chExt cx="796039" cy="764098"/>
                </a:xfrm>
              </p:grpSpPr>
              <p:sp>
                <p:nvSpPr>
                  <p:cNvPr id="55" name="円/楕円 54"/>
                  <p:cNvSpPr/>
                  <p:nvPr/>
                </p:nvSpPr>
                <p:spPr>
                  <a:xfrm>
                    <a:off x="1098743" y="5190237"/>
                    <a:ext cx="759438" cy="7533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rgbClr val="0070C0"/>
                      </a:gs>
                      <a:gs pos="70000">
                        <a:schemeClr val="accent1">
                          <a:tint val="44500"/>
                          <a:satMod val="160000"/>
                          <a:lumMod val="69000"/>
                          <a:lumOff val="31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ln w="25400" cap="flat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kumimoji="1" lang="ja-JP" altLang="en-US"/>
                  </a:p>
                </p:txBody>
              </p:sp>
              <p:graphicFrame>
                <p:nvGraphicFramePr>
                  <p:cNvPr id="56" name="オブジェクト 55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268722767"/>
                      </p:ext>
                    </p:extLst>
                  </p:nvPr>
                </p:nvGraphicFramePr>
                <p:xfrm>
                  <a:off x="1240731" y="5247897"/>
                  <a:ext cx="654051" cy="70643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14523" name="数式" r:id="rId17" imgW="126720" imgH="177480" progId="Equation.3">
                          <p:embed/>
                        </p:oleObj>
                      </mc:Choice>
                      <mc:Fallback>
                        <p:oleObj name="数式" r:id="rId17" imgW="126720" imgH="17748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40731" y="5247897"/>
                                <a:ext cx="654051" cy="70643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54" name="Content Placeholder 2"/>
                <p:cNvSpPr txBox="1">
                  <a:spLocks/>
                </p:cNvSpPr>
                <p:nvPr/>
              </p:nvSpPr>
              <p:spPr>
                <a:xfrm>
                  <a:off x="663652" y="5372837"/>
                  <a:ext cx="696323" cy="603005"/>
                </a:xfrm>
                <a:prstGeom prst="rect">
                  <a:avLst/>
                </a:prstGeom>
              </p:spPr>
              <p:txBody>
                <a:bodyPr vert="horz" lIns="91440" tIns="45720" rIns="91440" bIns="45720" rtlCol="0">
                  <a:normAutofit fontScale="47500" lnSpcReduction="20000"/>
                </a:bodyPr>
                <a:lstStyle>
                  <a:lvl1pPr marL="342900" indent="-3429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3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742950" indent="-28575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143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600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–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574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»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5146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spcBef>
                      <a:spcPct val="20000"/>
                    </a:spcBef>
                    <a:buFont typeface="Arial" pitchFamily="34" charset="0"/>
                    <a:buChar char="•"/>
                    <a:defRPr kumimoji="1" sz="20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indent="0">
                    <a:buFont typeface="Arial" pitchFamily="34" charset="0"/>
                    <a:buNone/>
                  </a:pPr>
                  <a:r>
                    <a:rPr lang="ja-JP" altLang="en-US" sz="2800" dirty="0"/>
                    <a:t>ー</a:t>
                  </a:r>
                  <a:endParaRPr lang="en-US" sz="2800" dirty="0"/>
                </a:p>
              </p:txBody>
            </p:sp>
          </p:grpSp>
        </p:grpSp>
        <p:pic>
          <p:nvPicPr>
            <p:cNvPr id="39" name="Picture 12" descr="C:\Users\adm\Desktop\Untitled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5173" y="5495468"/>
              <a:ext cx="356592" cy="73037"/>
            </a:xfrm>
            <a:prstGeom prst="rect">
              <a:avLst/>
            </a:prstGeom>
            <a:noFill/>
            <a:scene3d>
              <a:camera prst="orthographicFront">
                <a:rot lat="0" lon="0" rev="4800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9" name="円形吹き出し 58"/>
          <p:cNvSpPr/>
          <p:nvPr/>
        </p:nvSpPr>
        <p:spPr>
          <a:xfrm>
            <a:off x="4816900" y="1628800"/>
            <a:ext cx="4075580" cy="3186234"/>
          </a:xfrm>
          <a:prstGeom prst="wedgeEllipseCallout">
            <a:avLst>
              <a:gd name="adj1" fmla="val -83886"/>
              <a:gd name="adj2" fmla="val 29489"/>
            </a:avLst>
          </a:prstGeom>
          <a:ln>
            <a:solidFill>
              <a:schemeClr val="bg1"/>
            </a:solidFill>
          </a:ln>
          <a:effectLst>
            <a:glow>
              <a:schemeClr val="accent1"/>
            </a:glow>
          </a:effectLst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sz="8800" dirty="0" smtClean="0">
              <a:solidFill>
                <a:schemeClr val="accent1"/>
              </a:solidFill>
              <a:latin typeface="FangSong" pitchFamily="49" charset="-122"/>
              <a:ea typeface="FangSong" pitchFamily="49" charset="-122"/>
            </a:endParaRPr>
          </a:p>
        </p:txBody>
      </p:sp>
      <p:pic>
        <p:nvPicPr>
          <p:cNvPr id="31" name="Picture 2" descr="C:\Users\adm\Desktop\図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08" y="2110708"/>
            <a:ext cx="1108881" cy="1822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グループ化 33"/>
          <p:cNvGrpSpPr/>
          <p:nvPr/>
        </p:nvGrpSpPr>
        <p:grpSpPr>
          <a:xfrm>
            <a:off x="7485968" y="2264806"/>
            <a:ext cx="363626" cy="360689"/>
            <a:chOff x="2347358" y="3842285"/>
            <a:chExt cx="759438" cy="753304"/>
          </a:xfrm>
        </p:grpSpPr>
        <p:sp>
          <p:nvSpPr>
            <p:cNvPr id="38" name="円/楕円 37"/>
            <p:cNvSpPr/>
            <p:nvPr/>
          </p:nvSpPr>
          <p:spPr>
            <a:xfrm>
              <a:off x="2347358" y="3842285"/>
              <a:ext cx="759438" cy="753304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lumMod val="91000"/>
                    <a:lumOff val="9000"/>
                  </a:srgbClr>
                </a:gs>
                <a:gs pos="93000">
                  <a:srgbClr val="FBFCCC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40" name="オブジェクト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0206490"/>
                </p:ext>
              </p:extLst>
            </p:nvPr>
          </p:nvGraphicFramePr>
          <p:xfrm>
            <a:off x="2478112" y="3941920"/>
            <a:ext cx="587375" cy="554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4" name="数式" r:id="rId20" imgW="114120" imgH="139680" progId="Equation.3">
                    <p:embed/>
                  </p:oleObj>
                </mc:Choice>
                <mc:Fallback>
                  <p:oleObj name="数式" r:id="rId20" imgW="1141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112" y="3941920"/>
                          <a:ext cx="587375" cy="5540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1" name="グループ化 40"/>
          <p:cNvGrpSpPr/>
          <p:nvPr/>
        </p:nvGrpSpPr>
        <p:grpSpPr>
          <a:xfrm>
            <a:off x="8121801" y="2688753"/>
            <a:ext cx="346934" cy="389552"/>
            <a:chOff x="6982346" y="3301959"/>
            <a:chExt cx="759438" cy="838319"/>
          </a:xfrm>
        </p:grpSpPr>
        <p:sp>
          <p:nvSpPr>
            <p:cNvPr id="42" name="円/楕円 41"/>
            <p:cNvSpPr/>
            <p:nvPr/>
          </p:nvSpPr>
          <p:spPr>
            <a:xfrm>
              <a:off x="6982346" y="3386973"/>
              <a:ext cx="759438" cy="75330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lumMod val="91000"/>
                    <a:lumOff val="9000"/>
                  </a:srgbClr>
                </a:gs>
                <a:gs pos="93000">
                  <a:srgbClr val="FBFCCC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43" name="オブジェクト 4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2783294"/>
                </p:ext>
              </p:extLst>
            </p:nvPr>
          </p:nvGraphicFramePr>
          <p:xfrm>
            <a:off x="7078474" y="3537878"/>
            <a:ext cx="638756" cy="60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525" name="数式" r:id="rId22" imgW="114120" imgH="139680" progId="Equation.3">
                    <p:embed/>
                  </p:oleObj>
                </mc:Choice>
                <mc:Fallback>
                  <p:oleObj name="数式" r:id="rId22" imgW="114120" imgH="1396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7078474" y="3537878"/>
                          <a:ext cx="638756" cy="60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Content Placeholder 2"/>
            <p:cNvSpPr txBox="1">
              <a:spLocks/>
            </p:cNvSpPr>
            <p:nvPr/>
          </p:nvSpPr>
          <p:spPr>
            <a:xfrm>
              <a:off x="6982346" y="3301959"/>
              <a:ext cx="696323" cy="6030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en-US" sz="2800" b="1" dirty="0"/>
                <a:t>ー</a:t>
              </a:r>
              <a:endParaRPr lang="en-US" sz="2800" b="1" dirty="0"/>
            </a:p>
          </p:txBody>
        </p:sp>
      </p:grpSp>
      <p:pic>
        <p:nvPicPr>
          <p:cNvPr id="45" name="Picture 12" descr="C:\Users\adm\Desktop\Untitled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816" y="2445151"/>
            <a:ext cx="427971" cy="87657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2" descr="C:\Users\adm\Desktop\Untitled.pn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237" y="2875083"/>
            <a:ext cx="427971" cy="87657"/>
          </a:xfrm>
          <a:prstGeom prst="rect">
            <a:avLst/>
          </a:prstGeom>
          <a:noFill/>
          <a:scene3d>
            <a:camera prst="orthographicFront">
              <a:rot lat="0" lon="0" rev="9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右矢印 46"/>
          <p:cNvSpPr/>
          <p:nvPr/>
        </p:nvSpPr>
        <p:spPr>
          <a:xfrm>
            <a:off x="6208789" y="2545797"/>
            <a:ext cx="1150921" cy="398428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6345966" y="2313167"/>
            <a:ext cx="896263" cy="415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T=?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6345966" y="3391987"/>
            <a:ext cx="896263" cy="4150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T=?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4901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1763688" y="2780928"/>
            <a:ext cx="6624736" cy="108012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1. Introduction</a:t>
            </a:r>
            <a:endParaRPr kumimoji="1" lang="ja-JP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1354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/>
          <a:lstStyle/>
          <a:p>
            <a:pPr algn="l"/>
            <a:r>
              <a:rPr lang="en-US" altLang="ja-JP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Quarkonium</a:t>
            </a:r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suppression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90736" y="1739734"/>
            <a:ext cx="8413712" cy="1494592"/>
          </a:xfrm>
        </p:spPr>
        <p:txBody>
          <a:bodyPr/>
          <a:lstStyle/>
          <a:p>
            <a:r>
              <a:rPr lang="en-US" altLang="ja-JP" sz="2500" dirty="0" err="1"/>
              <a:t>Q</a:t>
            </a:r>
            <a:r>
              <a:rPr lang="en-US" altLang="ja-JP" sz="2500" dirty="0" err="1" smtClean="0"/>
              <a:t>uarkonium</a:t>
            </a:r>
            <a:r>
              <a:rPr lang="ja-JP" altLang="en-US" sz="2500" dirty="0" smtClean="0"/>
              <a:t> </a:t>
            </a:r>
            <a:r>
              <a:rPr lang="en-US" altLang="ja-JP" sz="2500" dirty="0" smtClean="0"/>
              <a:t>suppression</a:t>
            </a:r>
          </a:p>
          <a:p>
            <a:pPr marL="0" indent="0">
              <a:buNone/>
            </a:pPr>
            <a:r>
              <a:rPr lang="ja-JP" altLang="en-US" sz="2500" dirty="0"/>
              <a:t> </a:t>
            </a:r>
            <a:r>
              <a:rPr lang="ja-JP" altLang="en-US" sz="2500" dirty="0" smtClean="0"/>
              <a:t> </a:t>
            </a:r>
            <a:r>
              <a:rPr lang="en-US" altLang="ja-JP" sz="2500" dirty="0" err="1" smtClean="0"/>
              <a:t>Quarkonium</a:t>
            </a:r>
            <a:r>
              <a:rPr lang="en-US" altLang="ja-JP" sz="2500" dirty="0" smtClean="0"/>
              <a:t> (J/Ψ,Υ etc.) dissociates at finite temperature</a:t>
            </a:r>
            <a:r>
              <a:rPr lang="ja-JP" altLang="en-US" sz="2500" dirty="0"/>
              <a:t> </a:t>
            </a:r>
            <a:r>
              <a:rPr lang="ja-JP" altLang="en-US" sz="2500" dirty="0" smtClean="0"/>
              <a:t> </a:t>
            </a:r>
            <a:endParaRPr lang="en-US" altLang="ja-JP" sz="2500" dirty="0" smtClean="0"/>
          </a:p>
          <a:p>
            <a:pPr marL="0" indent="0">
              <a:buNone/>
            </a:pPr>
            <a:r>
              <a:rPr lang="en-US" altLang="ja-JP" sz="2500" dirty="0"/>
              <a:t> </a:t>
            </a:r>
            <a:r>
              <a:rPr lang="en-US" altLang="ja-JP" sz="2500" dirty="0" smtClean="0"/>
              <a:t>   </a:t>
            </a:r>
            <a:r>
              <a:rPr lang="ja-JP" altLang="en-US" sz="2500" dirty="0" smtClean="0">
                <a:solidFill>
                  <a:srgbClr val="FF0000"/>
                </a:solidFill>
              </a:rPr>
              <a:t>⇒</a:t>
            </a:r>
            <a:r>
              <a:rPr lang="en-US" altLang="ja-JP" sz="2500" dirty="0" smtClean="0">
                <a:solidFill>
                  <a:srgbClr val="FF0000"/>
                </a:solidFill>
              </a:rPr>
              <a:t>Characteristic phenomenon in QGP</a:t>
            </a:r>
            <a:endParaRPr lang="en-US" sz="25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34325"/>
            <a:ext cx="5003119" cy="2896543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7" name="直線矢印コネクタ 6"/>
          <p:cNvCxnSpPr/>
          <p:nvPr/>
        </p:nvCxnSpPr>
        <p:spPr>
          <a:xfrm>
            <a:off x="5611425" y="3094816"/>
            <a:ext cx="472743" cy="263456"/>
          </a:xfrm>
          <a:prstGeom prst="straightConnector1">
            <a:avLst/>
          </a:prstGeom>
          <a:ln w="50800">
            <a:solidFill>
              <a:srgbClr val="00B050"/>
            </a:solidFill>
            <a:headEnd type="none"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4871028" y="1268760"/>
            <a:ext cx="41280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CCFFCC"/>
                </a:solidFill>
              </a:rPr>
              <a:t>T. Matsui and H. </a:t>
            </a:r>
            <a:r>
              <a:rPr lang="en-US" altLang="ja-JP" dirty="0" err="1">
                <a:solidFill>
                  <a:srgbClr val="CCFFCC"/>
                </a:solidFill>
              </a:rPr>
              <a:t>Satz</a:t>
            </a:r>
            <a:r>
              <a:rPr lang="en-US" altLang="ja-JP" dirty="0">
                <a:solidFill>
                  <a:srgbClr val="CCFFCC"/>
                </a:solidFill>
              </a:rPr>
              <a:t>, Phys. </a:t>
            </a:r>
            <a:r>
              <a:rPr lang="en-US" altLang="ja-JP" dirty="0" err="1">
                <a:solidFill>
                  <a:srgbClr val="CCFFCC"/>
                </a:solidFill>
              </a:rPr>
              <a:t>Lett</a:t>
            </a:r>
            <a:r>
              <a:rPr lang="en-US" altLang="ja-JP" dirty="0">
                <a:solidFill>
                  <a:srgbClr val="CCFFCC"/>
                </a:solidFill>
              </a:rPr>
              <a:t>. </a:t>
            </a:r>
            <a:r>
              <a:rPr lang="en-US" altLang="ja-JP" dirty="0" smtClean="0">
                <a:solidFill>
                  <a:srgbClr val="CCFFCC"/>
                </a:solidFill>
              </a:rPr>
              <a:t>B</a:t>
            </a:r>
            <a:r>
              <a:rPr lang="en-US" altLang="ja-JP" b="1" dirty="0" smtClean="0">
                <a:solidFill>
                  <a:srgbClr val="CCFFCC"/>
                </a:solidFill>
              </a:rPr>
              <a:t>178</a:t>
            </a:r>
            <a:r>
              <a:rPr lang="en-US" altLang="ja-JP" dirty="0" smtClean="0">
                <a:solidFill>
                  <a:srgbClr val="CCFFCC"/>
                </a:solidFill>
              </a:rPr>
              <a:t>,</a:t>
            </a:r>
            <a:r>
              <a:rPr lang="ja-JP" altLang="en-US" dirty="0">
                <a:solidFill>
                  <a:srgbClr val="CCFFCC"/>
                </a:solidFill>
              </a:rPr>
              <a:t> </a:t>
            </a:r>
            <a:r>
              <a:rPr lang="en-US" altLang="ja-JP" dirty="0" smtClean="0">
                <a:solidFill>
                  <a:srgbClr val="CCFFCC"/>
                </a:solidFill>
              </a:rPr>
              <a:t>416 (1986), T</a:t>
            </a:r>
            <a:r>
              <a:rPr lang="en-US" altLang="ja-JP" dirty="0">
                <a:solidFill>
                  <a:srgbClr val="CCFFCC"/>
                </a:solidFill>
              </a:rPr>
              <a:t>. Hashimoto et al. , Phys. Rev. </a:t>
            </a:r>
            <a:r>
              <a:rPr lang="en-US" altLang="ja-JP" dirty="0" err="1">
                <a:solidFill>
                  <a:srgbClr val="CCFFCC"/>
                </a:solidFill>
              </a:rPr>
              <a:t>Lett</a:t>
            </a:r>
            <a:r>
              <a:rPr lang="en-US" altLang="ja-JP" dirty="0">
                <a:solidFill>
                  <a:srgbClr val="CCFFCC"/>
                </a:solidFill>
              </a:rPr>
              <a:t>. </a:t>
            </a:r>
            <a:r>
              <a:rPr lang="en-US" altLang="ja-JP" b="1" dirty="0" smtClean="0">
                <a:solidFill>
                  <a:srgbClr val="CCFFCC"/>
                </a:solidFill>
              </a:rPr>
              <a:t>57</a:t>
            </a:r>
            <a:r>
              <a:rPr lang="en-US" altLang="ja-JP" dirty="0" smtClean="0">
                <a:solidFill>
                  <a:srgbClr val="CCFFCC"/>
                </a:solidFill>
              </a:rPr>
              <a:t>, 2123</a:t>
            </a:r>
            <a:r>
              <a:rPr lang="ja-JP" altLang="en-US" b="1" dirty="0" smtClean="0">
                <a:solidFill>
                  <a:srgbClr val="CCFFCC"/>
                </a:solidFill>
              </a:rPr>
              <a:t> </a:t>
            </a:r>
            <a:r>
              <a:rPr lang="en-US" altLang="ja-JP" dirty="0" smtClean="0">
                <a:solidFill>
                  <a:srgbClr val="CCFFCC"/>
                </a:solidFill>
              </a:rPr>
              <a:t>(1986)</a:t>
            </a:r>
            <a:endParaRPr lang="ja-JP" altLang="en-US" dirty="0">
              <a:solidFill>
                <a:srgbClr val="CCFFCC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391862" y="4797152"/>
            <a:ext cx="3316042" cy="1610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000" dirty="0" smtClean="0">
                <a:solidFill>
                  <a:srgbClr val="FFFF00"/>
                </a:solidFill>
              </a:rPr>
              <a:t>Mechanism</a:t>
            </a:r>
          </a:p>
          <a:p>
            <a:pPr marL="0" indent="0">
              <a:buNone/>
            </a:pPr>
            <a:r>
              <a:rPr lang="en-US" altLang="ja-JP" sz="2000" dirty="0" smtClean="0">
                <a:solidFill>
                  <a:srgbClr val="FFFF00"/>
                </a:solidFill>
              </a:rPr>
              <a:t>―</a:t>
            </a:r>
            <a:r>
              <a:rPr lang="en-US" altLang="ja-JP" sz="2000" u="sng" dirty="0" smtClean="0">
                <a:solidFill>
                  <a:srgbClr val="FFFF00"/>
                </a:solidFill>
              </a:rPr>
              <a:t>Color Debye </a:t>
            </a:r>
            <a:r>
              <a:rPr lang="en-US" altLang="ja-JP" sz="2000" u="sng" dirty="0" err="1" smtClean="0">
                <a:solidFill>
                  <a:srgbClr val="FFFF00"/>
                </a:solidFill>
              </a:rPr>
              <a:t>scereening</a:t>
            </a:r>
            <a:endParaRPr lang="en-US" altLang="ja-JP" sz="2000" u="sng" dirty="0" smtClean="0">
              <a:solidFill>
                <a:srgbClr val="FFFF00"/>
              </a:solidFill>
            </a:endParaRPr>
          </a:p>
          <a:p>
            <a:r>
              <a:rPr lang="en-US" altLang="ja-JP" sz="2000" dirty="0" smtClean="0">
                <a:solidFill>
                  <a:srgbClr val="FFFF00"/>
                </a:solidFill>
              </a:rPr>
              <a:t>In experiment</a:t>
            </a:r>
          </a:p>
          <a:p>
            <a:pPr marL="0" indent="0">
              <a:buNone/>
            </a:pPr>
            <a:r>
              <a:rPr lang="en-US" altLang="ja-JP" sz="2000" dirty="0" smtClean="0">
                <a:solidFill>
                  <a:srgbClr val="FFFF00"/>
                </a:solidFill>
              </a:rPr>
              <a:t>―This phenomenon is observed as </a:t>
            </a:r>
            <a:r>
              <a:rPr lang="en-US" altLang="ja-JP" sz="2000" u="sng" dirty="0" smtClean="0">
                <a:solidFill>
                  <a:srgbClr val="FFFF00"/>
                </a:solidFill>
              </a:rPr>
              <a:t>suppression of </a:t>
            </a:r>
            <a:r>
              <a:rPr lang="en-US" altLang="ja-JP" sz="2000" u="sng" dirty="0" err="1" smtClean="0">
                <a:solidFill>
                  <a:srgbClr val="FFFF00"/>
                </a:solidFill>
              </a:rPr>
              <a:t>quarkonium</a:t>
            </a:r>
            <a:r>
              <a:rPr lang="en-US" altLang="ja-JP" sz="2000" u="sng" dirty="0" smtClean="0">
                <a:solidFill>
                  <a:srgbClr val="FFFF00"/>
                </a:solidFill>
              </a:rPr>
              <a:t> production</a:t>
            </a:r>
            <a:endParaRPr lang="en-US" altLang="ja-JP" sz="2000" u="sng" dirty="0">
              <a:solidFill>
                <a:srgbClr val="FFFF00"/>
              </a:solidFill>
            </a:endParaRPr>
          </a:p>
        </p:txBody>
      </p:sp>
      <p:pic>
        <p:nvPicPr>
          <p:cNvPr id="10242" name="Picture 2" descr="C:\Users\adm\Desktop\図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41" y="3359535"/>
            <a:ext cx="1221730" cy="200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円/楕円 21"/>
          <p:cNvSpPr/>
          <p:nvPr/>
        </p:nvSpPr>
        <p:spPr>
          <a:xfrm>
            <a:off x="4925365" y="3403996"/>
            <a:ext cx="1815849" cy="4258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2680160" y="3678890"/>
            <a:ext cx="302979" cy="300532"/>
            <a:chOff x="2347358" y="3842285"/>
            <a:chExt cx="759438" cy="753304"/>
          </a:xfrm>
        </p:grpSpPr>
        <p:sp>
          <p:nvSpPr>
            <p:cNvPr id="32" name="円/楕円 31"/>
            <p:cNvSpPr/>
            <p:nvPr/>
          </p:nvSpPr>
          <p:spPr>
            <a:xfrm>
              <a:off x="2347358" y="3842285"/>
              <a:ext cx="759438" cy="753304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lumMod val="91000"/>
                    <a:lumOff val="9000"/>
                  </a:srgbClr>
                </a:gs>
                <a:gs pos="93000">
                  <a:srgbClr val="FBFCCC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30" name="オブジェクト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29146902"/>
                </p:ext>
              </p:extLst>
            </p:nvPr>
          </p:nvGraphicFramePr>
          <p:xfrm>
            <a:off x="2478112" y="3941920"/>
            <a:ext cx="587375" cy="5540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2" name="数式" r:id="rId6" imgW="114120" imgH="139680" progId="Equation.3">
                    <p:embed/>
                  </p:oleObj>
                </mc:Choice>
                <mc:Fallback>
                  <p:oleObj name="数式" r:id="rId6" imgW="114120" imgH="139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112" y="3941920"/>
                          <a:ext cx="587375" cy="5540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4" name="グループ化 23"/>
          <p:cNvGrpSpPr/>
          <p:nvPr/>
        </p:nvGrpSpPr>
        <p:grpSpPr>
          <a:xfrm>
            <a:off x="3140221" y="4020843"/>
            <a:ext cx="289071" cy="324582"/>
            <a:chOff x="6982346" y="3301957"/>
            <a:chExt cx="759438" cy="838321"/>
          </a:xfrm>
        </p:grpSpPr>
        <p:sp>
          <p:nvSpPr>
            <p:cNvPr id="33" name="円/楕円 32"/>
            <p:cNvSpPr/>
            <p:nvPr/>
          </p:nvSpPr>
          <p:spPr>
            <a:xfrm>
              <a:off x="6982346" y="3386973"/>
              <a:ext cx="759438" cy="753305"/>
            </a:xfrm>
            <a:prstGeom prst="ellipse">
              <a:avLst/>
            </a:prstGeom>
            <a:gradFill flip="none" rotWithShape="1">
              <a:gsLst>
                <a:gs pos="0">
                  <a:srgbClr val="FFFF00">
                    <a:lumMod val="91000"/>
                    <a:lumOff val="9000"/>
                  </a:srgbClr>
                </a:gs>
                <a:gs pos="93000">
                  <a:srgbClr val="FBFCCC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aphicFrame>
          <p:nvGraphicFramePr>
            <p:cNvPr id="29" name="オブジェクト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26267806"/>
                </p:ext>
              </p:extLst>
            </p:nvPr>
          </p:nvGraphicFramePr>
          <p:xfrm>
            <a:off x="7078474" y="3537878"/>
            <a:ext cx="638756" cy="602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73" name="数式" r:id="rId8" imgW="114120" imgH="139680" progId="Equation.3">
                    <p:embed/>
                  </p:oleObj>
                </mc:Choice>
                <mc:Fallback>
                  <p:oleObj name="数式" r:id="rId8" imgW="114120" imgH="1396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7078474" y="3537878"/>
                          <a:ext cx="638756" cy="602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6982346" y="3301957"/>
              <a:ext cx="696323" cy="6030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ja-JP" altLang="en-US" sz="2800" b="1" dirty="0"/>
                <a:t>ー</a:t>
              </a:r>
              <a:endParaRPr lang="en-US" sz="2800" b="1" dirty="0"/>
            </a:p>
          </p:txBody>
        </p:sp>
      </p:grpSp>
      <p:pic>
        <p:nvPicPr>
          <p:cNvPr id="10252" name="Picture 12" descr="C:\Users\adm\Desktop\Untitled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700" y="3792637"/>
            <a:ext cx="356592" cy="73037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C:\Users\adm\Desktop\Untitled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714" y="4181279"/>
            <a:ext cx="356592" cy="73037"/>
          </a:xfrm>
          <a:prstGeom prst="rect">
            <a:avLst/>
          </a:prstGeom>
          <a:noFill/>
          <a:scene3d>
            <a:camera prst="orthographicFront">
              <a:rot lat="0" lon="0" rev="9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右矢印 27"/>
          <p:cNvSpPr/>
          <p:nvPr/>
        </p:nvSpPr>
        <p:spPr>
          <a:xfrm>
            <a:off x="1543095" y="3778866"/>
            <a:ext cx="839611" cy="4348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5</a:t>
            </a:fld>
            <a:endParaRPr lang="en-US"/>
          </a:p>
        </p:txBody>
      </p:sp>
      <p:sp>
        <p:nvSpPr>
          <p:cNvPr id="23" name="正方形/長方形 22"/>
          <p:cNvSpPr/>
          <p:nvPr/>
        </p:nvSpPr>
        <p:spPr>
          <a:xfrm>
            <a:off x="4218300" y="6130868"/>
            <a:ext cx="49685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500" dirty="0" smtClean="0">
                <a:solidFill>
                  <a:srgbClr val="CCFFCC"/>
                </a:solidFill>
              </a:rPr>
              <a:t>         Taken from K. Fukushima and T. </a:t>
            </a:r>
            <a:r>
              <a:rPr lang="en-US" altLang="ja-JP" sz="1500" dirty="0" err="1" smtClean="0">
                <a:solidFill>
                  <a:srgbClr val="CCFFCC"/>
                </a:solidFill>
              </a:rPr>
              <a:t>Hatsuda</a:t>
            </a:r>
            <a:r>
              <a:rPr lang="en-US" altLang="ja-JP" sz="1500" dirty="0" smtClean="0">
                <a:solidFill>
                  <a:srgbClr val="CCFFCC"/>
                </a:solidFill>
              </a:rPr>
              <a:t>,</a:t>
            </a:r>
          </a:p>
          <a:p>
            <a:r>
              <a:rPr lang="en-US" altLang="ja-JP" sz="1500" dirty="0">
                <a:solidFill>
                  <a:srgbClr val="CCFFCC"/>
                </a:solidFill>
              </a:rPr>
              <a:t> </a:t>
            </a:r>
            <a:r>
              <a:rPr lang="en-US" altLang="ja-JP" sz="1500" dirty="0" smtClean="0">
                <a:solidFill>
                  <a:srgbClr val="CCFFCC"/>
                </a:solidFill>
              </a:rPr>
              <a:t>                              Rept. </a:t>
            </a:r>
            <a:r>
              <a:rPr lang="en-US" altLang="ja-JP" sz="1500" dirty="0" err="1" smtClean="0">
                <a:solidFill>
                  <a:srgbClr val="CCFFCC"/>
                </a:solidFill>
              </a:rPr>
              <a:t>Prog</a:t>
            </a:r>
            <a:r>
              <a:rPr lang="en-US" altLang="ja-JP" sz="1500" dirty="0" smtClean="0">
                <a:solidFill>
                  <a:srgbClr val="CCFFCC"/>
                </a:solidFill>
              </a:rPr>
              <a:t>. Phys</a:t>
            </a:r>
            <a:r>
              <a:rPr lang="en-US" altLang="ja-JP" sz="1500" dirty="0">
                <a:solidFill>
                  <a:srgbClr val="CCFFCC"/>
                </a:solidFill>
              </a:rPr>
              <a:t>. </a:t>
            </a:r>
            <a:r>
              <a:rPr lang="en-US" altLang="ja-JP" sz="1500" b="1" dirty="0" smtClean="0">
                <a:solidFill>
                  <a:srgbClr val="CCFFCC"/>
                </a:solidFill>
              </a:rPr>
              <a:t>74,</a:t>
            </a:r>
            <a:r>
              <a:rPr lang="en-US" altLang="ja-JP" sz="1500" dirty="0" smtClean="0">
                <a:solidFill>
                  <a:srgbClr val="CCFFCC"/>
                </a:solidFill>
              </a:rPr>
              <a:t> 014001 </a:t>
            </a:r>
            <a:r>
              <a:rPr lang="en-US" altLang="ja-JP" sz="1500" dirty="0">
                <a:solidFill>
                  <a:srgbClr val="CCFFCC"/>
                </a:solidFill>
              </a:rPr>
              <a:t>(2011</a:t>
            </a:r>
            <a:r>
              <a:rPr lang="en-US" altLang="ja-JP" sz="1500" dirty="0" smtClean="0">
                <a:solidFill>
                  <a:srgbClr val="CCFFCC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82568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42992" cy="1143000"/>
          </a:xfrm>
        </p:spPr>
        <p:txBody>
          <a:bodyPr/>
          <a:lstStyle/>
          <a:p>
            <a:pPr algn="l"/>
            <a:r>
              <a:rPr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revious work</a:t>
            </a:r>
            <a:r>
              <a:rPr lang="ja-JP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(Theory</a:t>
            </a:r>
            <a:r>
              <a:rPr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120549" y="1916832"/>
            <a:ext cx="874440" cy="4809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J/</a:t>
            </a:r>
            <a:r>
              <a:rPr lang="en-US" altLang="ja-JP" dirty="0" smtClean="0">
                <a:solidFill>
                  <a:srgbClr val="00B050"/>
                </a:solidFill>
              </a:rPr>
              <a:t>Ψ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21" y="1744127"/>
            <a:ext cx="7191953" cy="4244875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9674" y="2498652"/>
            <a:ext cx="648072" cy="480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 err="1" smtClean="0">
                <a:solidFill>
                  <a:srgbClr val="00B050"/>
                </a:solidFill>
              </a:rPr>
              <a:t>η</a:t>
            </a:r>
            <a:r>
              <a:rPr lang="en-US" altLang="ja-JP" sz="1900" dirty="0" err="1" smtClean="0">
                <a:solidFill>
                  <a:srgbClr val="00B050"/>
                </a:solidFill>
              </a:rPr>
              <a:t>c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093290" y="961045"/>
            <a:ext cx="43275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 smtClean="0">
                <a:solidFill>
                  <a:srgbClr val="CCFFCC"/>
                </a:solidFill>
              </a:rPr>
              <a:t>   M</a:t>
            </a:r>
            <a:r>
              <a:rPr lang="en-US" altLang="ja-JP" dirty="0">
                <a:solidFill>
                  <a:srgbClr val="CCFFCC"/>
                </a:solidFill>
              </a:rPr>
              <a:t>. </a:t>
            </a:r>
            <a:r>
              <a:rPr lang="en-US" altLang="ja-JP" dirty="0" err="1" smtClean="0">
                <a:solidFill>
                  <a:srgbClr val="CCFFCC"/>
                </a:solidFill>
              </a:rPr>
              <a:t>Asakawa</a:t>
            </a:r>
            <a:r>
              <a:rPr lang="en-US" altLang="ja-JP" dirty="0" smtClean="0">
                <a:solidFill>
                  <a:srgbClr val="CCFFCC"/>
                </a:solidFill>
              </a:rPr>
              <a:t> and </a:t>
            </a:r>
            <a:r>
              <a:rPr lang="en-US" altLang="ja-JP" dirty="0">
                <a:solidFill>
                  <a:srgbClr val="CCFFCC"/>
                </a:solidFill>
              </a:rPr>
              <a:t>T. </a:t>
            </a:r>
            <a:r>
              <a:rPr lang="en-US" altLang="ja-JP" dirty="0" err="1">
                <a:solidFill>
                  <a:srgbClr val="CCFFCC"/>
                </a:solidFill>
              </a:rPr>
              <a:t>Hatsuda</a:t>
            </a:r>
            <a:r>
              <a:rPr lang="en-US" altLang="ja-JP" dirty="0">
                <a:solidFill>
                  <a:srgbClr val="CCFFCC"/>
                </a:solidFill>
              </a:rPr>
              <a:t>, </a:t>
            </a:r>
            <a:endParaRPr lang="en-US" altLang="ja-JP" dirty="0" smtClean="0">
              <a:solidFill>
                <a:srgbClr val="CCFFCC"/>
              </a:solidFill>
            </a:endParaRPr>
          </a:p>
          <a:p>
            <a:r>
              <a:rPr lang="en-US" altLang="ja-JP" dirty="0">
                <a:solidFill>
                  <a:srgbClr val="CCFFCC"/>
                </a:solidFill>
              </a:rPr>
              <a:t> </a:t>
            </a:r>
            <a:r>
              <a:rPr lang="en-US" altLang="ja-JP" dirty="0" smtClean="0">
                <a:solidFill>
                  <a:srgbClr val="CCFFCC"/>
                </a:solidFill>
              </a:rPr>
              <a:t>     Phys</a:t>
            </a:r>
            <a:r>
              <a:rPr lang="en-US" altLang="ja-JP" dirty="0">
                <a:solidFill>
                  <a:srgbClr val="CCFFCC"/>
                </a:solidFill>
              </a:rPr>
              <a:t>. Rev. </a:t>
            </a:r>
            <a:r>
              <a:rPr lang="en-US" altLang="ja-JP" dirty="0" err="1">
                <a:solidFill>
                  <a:srgbClr val="CCFFCC"/>
                </a:solidFill>
              </a:rPr>
              <a:t>L</a:t>
            </a:r>
            <a:r>
              <a:rPr lang="en-US" altLang="ja-JP" dirty="0" err="1" smtClean="0">
                <a:solidFill>
                  <a:srgbClr val="CCFFCC"/>
                </a:solidFill>
              </a:rPr>
              <a:t>ett</a:t>
            </a:r>
            <a:r>
              <a:rPr lang="en-US" altLang="ja-JP" dirty="0">
                <a:solidFill>
                  <a:srgbClr val="CCFFCC"/>
                </a:solidFill>
              </a:rPr>
              <a:t>. </a:t>
            </a:r>
            <a:r>
              <a:rPr lang="en-US" altLang="ja-JP" b="1" dirty="0">
                <a:solidFill>
                  <a:srgbClr val="CCFFCC"/>
                </a:solidFill>
              </a:rPr>
              <a:t>92</a:t>
            </a:r>
            <a:r>
              <a:rPr lang="en-US" altLang="ja-JP" dirty="0">
                <a:solidFill>
                  <a:srgbClr val="CCFFCC"/>
                </a:solidFill>
              </a:rPr>
              <a:t>, 012001 (2004)</a:t>
            </a:r>
          </a:p>
        </p:txBody>
      </p:sp>
      <p:sp>
        <p:nvSpPr>
          <p:cNvPr id="3" name="円/楕円 2"/>
          <p:cNvSpPr/>
          <p:nvPr/>
        </p:nvSpPr>
        <p:spPr>
          <a:xfrm>
            <a:off x="1620699" y="4149080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円/楕円 10"/>
          <p:cNvSpPr/>
          <p:nvPr/>
        </p:nvSpPr>
        <p:spPr>
          <a:xfrm>
            <a:off x="5187363" y="2415080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1620699" y="2415080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円/楕円 13"/>
          <p:cNvSpPr/>
          <p:nvPr/>
        </p:nvSpPr>
        <p:spPr>
          <a:xfrm>
            <a:off x="5251333" y="4149080"/>
            <a:ext cx="720080" cy="648072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357020" y="6025059"/>
            <a:ext cx="62393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400" dirty="0" smtClean="0">
                <a:solidFill>
                  <a:srgbClr val="FFFF00"/>
                </a:solidFill>
              </a:rPr>
              <a:t>⇒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J/Ψ and </a:t>
            </a:r>
            <a:r>
              <a:rPr lang="en-US" altLang="ja-JP" sz="2400" u="sng" dirty="0" err="1" smtClean="0">
                <a:solidFill>
                  <a:srgbClr val="FFFF00"/>
                </a:solidFill>
              </a:rPr>
              <a:t>ηc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 melt at</a:t>
            </a:r>
            <a:r>
              <a:rPr lang="ja-JP" altLang="en-US" sz="2400" u="sng" dirty="0" smtClean="0">
                <a:solidFill>
                  <a:srgbClr val="FFFF00"/>
                </a:solidFill>
              </a:rPr>
              <a:t> </a:t>
            </a:r>
            <a:r>
              <a:rPr lang="en-US" altLang="ja-JP" sz="2400" u="sng" dirty="0" smtClean="0">
                <a:solidFill>
                  <a:srgbClr val="FFFF00"/>
                </a:solidFill>
              </a:rPr>
              <a:t>1.6Tc</a:t>
            </a:r>
            <a:endParaRPr lang="en-US" altLang="ja-JP" sz="2400" u="sng" dirty="0">
              <a:solidFill>
                <a:srgbClr val="FFFF00"/>
              </a:solidFill>
            </a:endParaRPr>
          </a:p>
        </p:txBody>
      </p:sp>
      <p:sp>
        <p:nvSpPr>
          <p:cNvPr id="12" name="下矢印 11"/>
          <p:cNvSpPr/>
          <p:nvPr/>
        </p:nvSpPr>
        <p:spPr>
          <a:xfrm>
            <a:off x="4455061" y="2975550"/>
            <a:ext cx="288032" cy="1311350"/>
          </a:xfrm>
          <a:prstGeom prst="downArrow">
            <a:avLst/>
          </a:prstGeom>
          <a:gradFill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2987824" y="2595584"/>
            <a:ext cx="936104" cy="564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3000" dirty="0" smtClean="0">
                <a:solidFill>
                  <a:srgbClr val="00B050"/>
                </a:solidFill>
              </a:rPr>
              <a:t>J/Ψ</a:t>
            </a:r>
            <a:endParaRPr lang="en-US" sz="3000" dirty="0">
              <a:solidFill>
                <a:srgbClr val="00B050"/>
              </a:solidFill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457200" y="1268760"/>
            <a:ext cx="3767158" cy="34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66CC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66CC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66CC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CC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9pPr>
          </a:lstStyle>
          <a:p>
            <a:r>
              <a:rPr lang="en-US" altLang="ja-JP" sz="1800" dirty="0" smtClean="0"/>
              <a:t>Lattice QCD with MEM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6</a:t>
            </a:fld>
            <a:endParaRPr lang="en-US"/>
          </a:p>
        </p:txBody>
      </p:sp>
      <p:pic>
        <p:nvPicPr>
          <p:cNvPr id="20" name="Picture 2" descr="C:\Users\adm\Desktop\図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59" y="34262"/>
            <a:ext cx="915049" cy="15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右矢印 30"/>
          <p:cNvSpPr/>
          <p:nvPr/>
        </p:nvSpPr>
        <p:spPr>
          <a:xfrm>
            <a:off x="7092280" y="320305"/>
            <a:ext cx="704774" cy="4348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Picture 2" descr="C:\Users\adm\Desktop\図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26" y="-263114"/>
            <a:ext cx="1323654" cy="1631993"/>
          </a:xfrm>
          <a:prstGeom prst="rect">
            <a:avLst/>
          </a:prstGeom>
          <a:noFill/>
          <a:effectLst>
            <a:glow rad="228600">
              <a:schemeClr val="bg1">
                <a:alpha val="26000"/>
              </a:schemeClr>
            </a:glow>
            <a:innerShdw blurRad="63500" dist="50800" dir="162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26987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Previous </a:t>
            </a:r>
            <a:r>
              <a:rPr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</a:t>
            </a:r>
            <a:r>
              <a:rPr lang="ja-JP" alt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</a:t>
            </a:r>
            <a:r>
              <a:rPr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</a:t>
            </a:r>
            <a:r>
              <a:rPr lang="en-US" altLang="ja-JP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heory</a:t>
            </a:r>
            <a:r>
              <a:rPr lang="en-US" altLang="ja-JP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5076056" y="1209581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dirty="0">
                <a:solidFill>
                  <a:srgbClr val="CCFFCC"/>
                </a:solidFill>
              </a:rPr>
              <a:t>G</a:t>
            </a:r>
            <a:r>
              <a:rPr lang="fr-FR" altLang="ja-JP" dirty="0" smtClean="0">
                <a:solidFill>
                  <a:srgbClr val="CCFFCC"/>
                </a:solidFill>
              </a:rPr>
              <a:t>. Aarts </a:t>
            </a:r>
            <a:r>
              <a:rPr lang="fr-FR" altLang="ja-JP" dirty="0">
                <a:solidFill>
                  <a:srgbClr val="CCFFCC"/>
                </a:solidFill>
              </a:rPr>
              <a:t>et al</a:t>
            </a:r>
            <a:r>
              <a:rPr lang="fr-FR" altLang="ja-JP" dirty="0" smtClean="0">
                <a:solidFill>
                  <a:srgbClr val="CCFFCC"/>
                </a:solidFill>
              </a:rPr>
              <a:t>., </a:t>
            </a:r>
            <a:r>
              <a:rPr lang="en-US" altLang="ja-JP" dirty="0" smtClean="0">
                <a:solidFill>
                  <a:srgbClr val="CCFFCC"/>
                </a:solidFill>
              </a:rPr>
              <a:t>JHEP </a:t>
            </a:r>
            <a:r>
              <a:rPr lang="en-US" altLang="ja-JP" dirty="0">
                <a:solidFill>
                  <a:srgbClr val="CCFFCC"/>
                </a:solidFill>
              </a:rPr>
              <a:t>1111 (2011) </a:t>
            </a:r>
            <a:r>
              <a:rPr lang="en-US" altLang="ja-JP" dirty="0" smtClean="0">
                <a:solidFill>
                  <a:srgbClr val="CCFFCC"/>
                </a:solidFill>
              </a:rPr>
              <a:t>103</a:t>
            </a:r>
            <a:endParaRPr lang="en-US" altLang="ja-JP" dirty="0">
              <a:solidFill>
                <a:srgbClr val="CCFFCC"/>
              </a:solidFill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" y="1268760"/>
            <a:ext cx="3767158" cy="34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66CC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66CC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66CC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CC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9pPr>
          </a:lstStyle>
          <a:p>
            <a:r>
              <a:rPr lang="en-US" altLang="ja-JP" sz="1800" dirty="0"/>
              <a:t>Lattice QCD + NRQCD with MEM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891" y="1749032"/>
            <a:ext cx="6886218" cy="4034462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1128891" y="5869573"/>
            <a:ext cx="7185601" cy="576064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200" dirty="0" smtClean="0">
                <a:solidFill>
                  <a:srgbClr val="FFFF00"/>
                </a:solidFill>
              </a:rPr>
              <a:t>⇒</a:t>
            </a:r>
            <a:r>
              <a:rPr lang="en-US" altLang="ja-JP" sz="2200" dirty="0" smtClean="0">
                <a:solidFill>
                  <a:srgbClr val="FFFF00"/>
                </a:solidFill>
              </a:rPr>
              <a:t>Excited state </a:t>
            </a:r>
            <a:r>
              <a:rPr lang="en-US" altLang="ja-JP" sz="2200" u="sng" dirty="0" smtClean="0">
                <a:solidFill>
                  <a:srgbClr val="FFFF00"/>
                </a:solidFill>
              </a:rPr>
              <a:t>Υ(2S) melts at lower temperature</a:t>
            </a:r>
            <a:r>
              <a:rPr lang="en-US" altLang="ja-JP" sz="2200" dirty="0" smtClean="0">
                <a:solidFill>
                  <a:srgbClr val="FFFF00"/>
                </a:solidFill>
              </a:rPr>
              <a:t> than ground state</a:t>
            </a:r>
            <a:r>
              <a:rPr lang="ja-JP" altLang="en-US" sz="2200" dirty="0">
                <a:solidFill>
                  <a:srgbClr val="FFFF00"/>
                </a:solidFill>
              </a:rPr>
              <a:t> </a:t>
            </a:r>
            <a:r>
              <a:rPr lang="en-US" altLang="ja-JP" sz="2200" dirty="0" smtClean="0">
                <a:solidFill>
                  <a:srgbClr val="FFFF00"/>
                </a:solidFill>
              </a:rPr>
              <a:t>Υ(</a:t>
            </a:r>
            <a:r>
              <a:rPr lang="en-US" sz="2200" dirty="0" smtClean="0">
                <a:solidFill>
                  <a:srgbClr val="FFFF00"/>
                </a:solidFill>
              </a:rPr>
              <a:t>1S)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21" name="右矢印 20"/>
          <p:cNvSpPr/>
          <p:nvPr/>
        </p:nvSpPr>
        <p:spPr>
          <a:xfrm rot="5400000">
            <a:off x="6478139" y="3556982"/>
            <a:ext cx="4017130" cy="435894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7</a:t>
            </a:fld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321296" y="2355780"/>
            <a:ext cx="874440" cy="4809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dirty="0">
                <a:solidFill>
                  <a:srgbClr val="00B050"/>
                </a:solidFill>
              </a:rPr>
              <a:t>Υ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2" name="円/楕円 21"/>
          <p:cNvSpPr/>
          <p:nvPr/>
        </p:nvSpPr>
        <p:spPr>
          <a:xfrm>
            <a:off x="2130069" y="2538615"/>
            <a:ext cx="501591" cy="7855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円/楕円 22"/>
          <p:cNvSpPr/>
          <p:nvPr/>
        </p:nvSpPr>
        <p:spPr>
          <a:xfrm>
            <a:off x="4253742" y="2810061"/>
            <a:ext cx="501591" cy="551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6232060" y="2803150"/>
            <a:ext cx="501591" cy="5516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円/楕円 24"/>
          <p:cNvSpPr/>
          <p:nvPr/>
        </p:nvSpPr>
        <p:spPr>
          <a:xfrm>
            <a:off x="2315198" y="4499490"/>
            <a:ext cx="538827" cy="481177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円/楕円 25"/>
          <p:cNvSpPr/>
          <p:nvPr/>
        </p:nvSpPr>
        <p:spPr>
          <a:xfrm>
            <a:off x="4306462" y="4509364"/>
            <a:ext cx="538827" cy="481177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9" name="Picture 91" descr="C:\Users\adm\Desktop\doc\figure\bottomoni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446" y="17406"/>
            <a:ext cx="866409" cy="14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1" descr="C:\Users\adm\Desktop\doc\figure\bottomoniu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214" y="262710"/>
            <a:ext cx="866409" cy="14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右矢印 26"/>
          <p:cNvSpPr/>
          <p:nvPr/>
        </p:nvSpPr>
        <p:spPr>
          <a:xfrm>
            <a:off x="7310335" y="512018"/>
            <a:ext cx="704774" cy="434890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28" name="オブジェクト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0486027"/>
              </p:ext>
            </p:extLst>
          </p:nvPr>
        </p:nvGraphicFramePr>
        <p:xfrm>
          <a:off x="5458662" y="774396"/>
          <a:ext cx="1055688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8" name="数式" r:id="rId6" imgW="1066680" imgH="203040" progId="Equation.3">
                  <p:embed/>
                </p:oleObj>
              </mc:Choice>
              <mc:Fallback>
                <p:oleObj name="数式" r:id="rId6" imgW="1066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8662" y="774396"/>
                        <a:ext cx="1055688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オブジェクト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959092"/>
              </p:ext>
            </p:extLst>
          </p:nvPr>
        </p:nvGraphicFramePr>
        <p:xfrm>
          <a:off x="6174057" y="1007969"/>
          <a:ext cx="1119188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9" name="数式" r:id="rId8" imgW="1130040" imgH="203040" progId="Equation.3">
                  <p:embed/>
                </p:oleObj>
              </mc:Choice>
              <mc:Fallback>
                <p:oleObj name="数式" r:id="rId8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4057" y="1007969"/>
                        <a:ext cx="1119188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" name="Picture 2" descr="C:\Users\adm\Desktop\図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054" y="-157945"/>
            <a:ext cx="1496230" cy="1844770"/>
          </a:xfrm>
          <a:prstGeom prst="rect">
            <a:avLst/>
          </a:prstGeom>
          <a:noFill/>
          <a:effectLst>
            <a:glow rad="228600">
              <a:schemeClr val="bg1">
                <a:alpha val="26000"/>
              </a:schemeClr>
            </a:glow>
            <a:innerShdw blurRad="63500" dist="50800" dir="16200000">
              <a:prstClr val="black">
                <a:alpha val="50000"/>
              </a:prstClr>
            </a:innerShdw>
            <a:reflection blurRad="6350" stA="50000" endA="300" endPos="5550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630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Previous</a:t>
            </a:r>
            <a:r>
              <a:rPr lang="ja-JP" altLang="en-US" sz="3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ja-JP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work</a:t>
            </a:r>
            <a:r>
              <a:rPr lang="ja-JP" altLang="en-US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altLang="ja-JP" sz="3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(Experiment)</a:t>
            </a:r>
            <a:endParaRPr lang="en-US" sz="3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5589240"/>
            <a:ext cx="8435280" cy="864096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500" dirty="0">
                <a:solidFill>
                  <a:srgbClr val="FFFF00"/>
                </a:solidFill>
              </a:rPr>
              <a:t>⇒</a:t>
            </a:r>
            <a:r>
              <a:rPr lang="en-US" sz="2500" dirty="0" smtClean="0">
                <a:solidFill>
                  <a:srgbClr val="FFFF00"/>
                </a:solidFill>
              </a:rPr>
              <a:t>Excited states </a:t>
            </a:r>
            <a:r>
              <a:rPr lang="en-US" altLang="ja-JP" sz="2500" dirty="0" smtClean="0">
                <a:solidFill>
                  <a:srgbClr val="FFFF00"/>
                </a:solidFill>
              </a:rPr>
              <a:t>Υ(</a:t>
            </a:r>
            <a:r>
              <a:rPr lang="en-US" sz="2500" dirty="0" smtClean="0">
                <a:solidFill>
                  <a:srgbClr val="FFFF00"/>
                </a:solidFill>
              </a:rPr>
              <a:t>2S), </a:t>
            </a:r>
            <a:r>
              <a:rPr lang="en-US" altLang="ja-JP" sz="2500" dirty="0" smtClean="0">
                <a:solidFill>
                  <a:srgbClr val="FFFF00"/>
                </a:solidFill>
              </a:rPr>
              <a:t>Υ(</a:t>
            </a:r>
            <a:r>
              <a:rPr lang="en-US" sz="2500" dirty="0" smtClean="0">
                <a:solidFill>
                  <a:srgbClr val="FFFF00"/>
                </a:solidFill>
              </a:rPr>
              <a:t>3S) </a:t>
            </a:r>
            <a:r>
              <a:rPr lang="en-US" sz="2500" u="sng" dirty="0" smtClean="0">
                <a:solidFill>
                  <a:srgbClr val="FFFF00"/>
                </a:solidFill>
              </a:rPr>
              <a:t>melt at lower temperature</a:t>
            </a:r>
            <a:r>
              <a:rPr lang="en-US" sz="2500" dirty="0" smtClean="0">
                <a:solidFill>
                  <a:srgbClr val="FFFF00"/>
                </a:solidFill>
              </a:rPr>
              <a:t> than ground state </a:t>
            </a:r>
            <a:r>
              <a:rPr lang="en-US" altLang="ja-JP" sz="2500" dirty="0" smtClean="0">
                <a:solidFill>
                  <a:srgbClr val="FFFF00"/>
                </a:solidFill>
              </a:rPr>
              <a:t>Υ(</a:t>
            </a:r>
            <a:r>
              <a:rPr lang="en-US" sz="2500" dirty="0" smtClean="0">
                <a:solidFill>
                  <a:srgbClr val="FFFF00"/>
                </a:solidFill>
              </a:rPr>
              <a:t>1S)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870543" y="1227159"/>
            <a:ext cx="4608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dirty="0" smtClean="0">
                <a:solidFill>
                  <a:srgbClr val="CCFFCC"/>
                </a:solidFill>
              </a:rPr>
              <a:t>S. </a:t>
            </a:r>
            <a:r>
              <a:rPr lang="fr-FR" altLang="ja-JP" dirty="0">
                <a:solidFill>
                  <a:srgbClr val="CCFFCC"/>
                </a:solidFill>
              </a:rPr>
              <a:t>Chatrchyan et al</a:t>
            </a:r>
            <a:r>
              <a:rPr lang="fr-FR" altLang="ja-JP" dirty="0" smtClean="0">
                <a:solidFill>
                  <a:srgbClr val="CCFFCC"/>
                </a:solidFill>
              </a:rPr>
              <a:t>. </a:t>
            </a:r>
            <a:r>
              <a:rPr lang="fr-FR" altLang="ja-JP" dirty="0">
                <a:solidFill>
                  <a:srgbClr val="CCFFCC"/>
                </a:solidFill>
              </a:rPr>
              <a:t>[CMS Collaboration], </a:t>
            </a:r>
            <a:r>
              <a:rPr lang="fr-FR" altLang="ja-JP" dirty="0" smtClean="0">
                <a:solidFill>
                  <a:srgbClr val="CCFFCC"/>
                </a:solidFill>
              </a:rPr>
              <a:t>Phys. Rev. Lett.</a:t>
            </a:r>
            <a:r>
              <a:rPr lang="fr-FR" altLang="ja-JP" b="1" dirty="0" smtClean="0">
                <a:solidFill>
                  <a:srgbClr val="CCFFCC"/>
                </a:solidFill>
              </a:rPr>
              <a:t>107</a:t>
            </a:r>
            <a:r>
              <a:rPr lang="fr-FR" altLang="ja-JP" dirty="0" smtClean="0">
                <a:solidFill>
                  <a:srgbClr val="CCFFCC"/>
                </a:solidFill>
              </a:rPr>
              <a:t>, 052302 (2011)</a:t>
            </a:r>
            <a:endParaRPr lang="en-US" altLang="ja-JP" dirty="0" smtClean="0">
              <a:solidFill>
                <a:srgbClr val="CCFFCC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8" y="1899234"/>
            <a:ext cx="4368657" cy="305953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34" y="1899234"/>
            <a:ext cx="4464649" cy="3059531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右矢印 2"/>
          <p:cNvSpPr/>
          <p:nvPr/>
        </p:nvSpPr>
        <p:spPr>
          <a:xfrm>
            <a:off x="3674931" y="3071356"/>
            <a:ext cx="1944216" cy="590254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FF0000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57200" y="1268760"/>
            <a:ext cx="8229600" cy="446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rgbClr val="66CC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rgbClr val="66CC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rgbClr val="66CC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rgbClr val="66CC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66CCFF"/>
                </a:solidFill>
                <a:latin typeface="+mn-lt"/>
              </a:defRPr>
            </a:lvl9pPr>
          </a:lstStyle>
          <a:p>
            <a:r>
              <a:rPr lang="en-US" altLang="ja-JP" sz="1800" dirty="0" smtClean="0"/>
              <a:t>Heavy ion collision at the LHC (CERN)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420451"/>
              </p:ext>
            </p:extLst>
          </p:nvPr>
        </p:nvGraphicFramePr>
        <p:xfrm>
          <a:off x="1101367" y="5085184"/>
          <a:ext cx="2592287" cy="326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5" name="数式" r:id="rId6" imgW="1612800" imgH="203040" progId="Equation.3">
                  <p:embed/>
                </p:oleObj>
              </mc:Choice>
              <mc:Fallback>
                <p:oleObj name="数式" r:id="rId6" imgW="1612800" imgH="203040" progId="Equation.3">
                  <p:embed/>
                  <p:pic>
                    <p:nvPicPr>
                      <p:cNvPr id="0" name="オブジェクト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367" y="5085184"/>
                        <a:ext cx="2592287" cy="326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オブジェクト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3275983"/>
              </p:ext>
            </p:extLst>
          </p:nvPr>
        </p:nvGraphicFramePr>
        <p:xfrm>
          <a:off x="5796136" y="5085184"/>
          <a:ext cx="2592388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6" name="数式" r:id="rId8" imgW="1612800" imgH="203040" progId="Equation.3">
                  <p:embed/>
                </p:oleObj>
              </mc:Choice>
              <mc:Fallback>
                <p:oleObj name="数式" r:id="rId8" imgW="1612800" imgH="203040" progId="Equation.3">
                  <p:embed/>
                  <p:pic>
                    <p:nvPicPr>
                      <p:cNvPr id="0" name="オブジェクト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085184"/>
                        <a:ext cx="2592388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8</a:t>
            </a:fld>
            <a:endParaRPr lang="en-US"/>
          </a:p>
        </p:txBody>
      </p:sp>
      <p:sp>
        <p:nvSpPr>
          <p:cNvPr id="17" name="円/楕円 16"/>
          <p:cNvSpPr/>
          <p:nvPr/>
        </p:nvSpPr>
        <p:spPr>
          <a:xfrm>
            <a:off x="1980739" y="3342773"/>
            <a:ext cx="720080" cy="9623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円/楕円 17"/>
          <p:cNvSpPr/>
          <p:nvPr/>
        </p:nvSpPr>
        <p:spPr>
          <a:xfrm>
            <a:off x="6454718" y="3180433"/>
            <a:ext cx="720080" cy="962353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1020699" y="2401911"/>
            <a:ext cx="1131974" cy="449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2200" dirty="0" smtClean="0">
                <a:solidFill>
                  <a:srgbClr val="00B050"/>
                </a:solidFill>
              </a:rPr>
              <a:t>Υ(1S)</a:t>
            </a:r>
            <a:endParaRPr lang="en-US" sz="2200" dirty="0">
              <a:solidFill>
                <a:srgbClr val="00B050"/>
              </a:solidFill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2655810" y="3599108"/>
            <a:ext cx="1340126" cy="449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altLang="ja-JP" sz="2200" dirty="0" smtClean="0">
                <a:solidFill>
                  <a:srgbClr val="FF0000"/>
                </a:solidFill>
              </a:rPr>
              <a:t>Υ(2S,3S)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21" name="Picture 91" descr="C:\Users\adm\Desktop\doc\figure\bottomoniu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389" y="61830"/>
            <a:ext cx="866409" cy="14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1" descr="C:\Users\adm\Desktop\doc\figure\bottomoniu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870" y="307134"/>
            <a:ext cx="866409" cy="14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1" descr="C:\Users\adm\Desktop\doc\figure\bottomonium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206" y="61830"/>
            <a:ext cx="866409" cy="142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5" name="オブジェクト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017963"/>
              </p:ext>
            </p:extLst>
          </p:nvPr>
        </p:nvGraphicFramePr>
        <p:xfrm>
          <a:off x="6150605" y="818820"/>
          <a:ext cx="1055688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7" name="数式" r:id="rId11" imgW="1066680" imgH="203040" progId="Equation.3">
                  <p:embed/>
                </p:oleObj>
              </mc:Choice>
              <mc:Fallback>
                <p:oleObj name="数式" r:id="rId11" imgW="1066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0605" y="818820"/>
                        <a:ext cx="1055688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オブジェクト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8392923"/>
              </p:ext>
            </p:extLst>
          </p:nvPr>
        </p:nvGraphicFramePr>
        <p:xfrm>
          <a:off x="7049130" y="1055358"/>
          <a:ext cx="1119188" cy="20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8" name="数式" r:id="rId13" imgW="1130040" imgH="203040" progId="Equation.3">
                  <p:embed/>
                </p:oleObj>
              </mc:Choice>
              <mc:Fallback>
                <p:oleObj name="数式" r:id="rId13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9130" y="1055358"/>
                        <a:ext cx="1119188" cy="201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オブジェクト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085587"/>
              </p:ext>
            </p:extLst>
          </p:nvPr>
        </p:nvGraphicFramePr>
        <p:xfrm>
          <a:off x="7980993" y="799770"/>
          <a:ext cx="1119187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9" name="数式" r:id="rId15" imgW="1130040" imgH="203040" progId="Equation.3">
                  <p:embed/>
                </p:oleObj>
              </mc:Choice>
              <mc:Fallback>
                <p:oleObj name="数式" r:id="rId15" imgW="1130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lum brigh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993" y="799770"/>
                        <a:ext cx="1119187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38229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/>
              <a:t>2012/6/22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/>
              <a:t>Heavy Quark Hadrons at J-PARC 2012</a:t>
            </a:r>
            <a:endParaRPr 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idx="1"/>
          </p:nvPr>
        </p:nvSpPr>
        <p:spPr>
          <a:xfrm>
            <a:off x="2483768" y="2780928"/>
            <a:ext cx="4536504" cy="108012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2. Methods</a:t>
            </a:r>
            <a:endParaRPr kumimoji="1" lang="ja-JP" altLang="en-US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98684-25BB-4FA8-A095-E08FD55AEC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88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tex">
  <a:themeElements>
    <a:clrScheme name="Office ​​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​​テーマ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>
          <a:glow>
            <a:schemeClr val="accent1"/>
          </a:glow>
        </a:effectLst>
      </a:spPr>
      <a:bodyPr wrap="square">
        <a:spAutoFit/>
      </a:bodyPr>
      <a:lstStyle>
        <a:defPPr>
          <a:defRPr sz="8800" dirty="0" smtClean="0">
            <a:solidFill>
              <a:schemeClr val="accent1"/>
            </a:solidFill>
            <a:latin typeface="FangSong" pitchFamily="49" charset="-122"/>
            <a:ea typeface="FangSong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​​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​​テーマ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​​テーマ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7922</TotalTime>
  <Words>1077</Words>
  <Application>Microsoft Office PowerPoint</Application>
  <PresentationFormat>画面に合わせる (4:3)</PresentationFormat>
  <Paragraphs>280</Paragraphs>
  <Slides>22</Slides>
  <Notes>22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4" baseType="lpstr">
      <vt:lpstr>Vortex</vt:lpstr>
      <vt:lpstr>数式</vt:lpstr>
      <vt:lpstr>Thermal modification of bottomonium   spectral functions from QCD sum rules            with the maximum entropy method</vt:lpstr>
      <vt:lpstr>Outline of Our Work</vt:lpstr>
      <vt:lpstr>Outline of Today’s Talk</vt:lpstr>
      <vt:lpstr>PowerPoint プレゼンテーション</vt:lpstr>
      <vt:lpstr>Quarkonium suppression</vt:lpstr>
      <vt:lpstr>Previous work (Theory)</vt:lpstr>
      <vt:lpstr>Previous work (Theory)</vt:lpstr>
      <vt:lpstr>Previous work (Experiment)</vt:lpstr>
      <vt:lpstr>PowerPoint プレゼンテーション</vt:lpstr>
      <vt:lpstr>Theoretical approach 　　　　　 for quarkonium suppression</vt:lpstr>
      <vt:lpstr>QCD sum rule</vt:lpstr>
      <vt:lpstr>OPE</vt:lpstr>
      <vt:lpstr>OPE</vt:lpstr>
      <vt:lpstr>Temperature dependence of gluon condensates</vt:lpstr>
      <vt:lpstr>PowerPoint プレゼンテーション</vt:lpstr>
      <vt:lpstr>Charmonium at zero temperature</vt:lpstr>
      <vt:lpstr>Charmonium at finite temperature</vt:lpstr>
      <vt:lpstr>Bottomonium at zero temperature</vt:lpstr>
      <vt:lpstr>Bottomonium at finite temperature</vt:lpstr>
      <vt:lpstr>Bottomonium excited states </vt:lpstr>
      <vt:lpstr>Temperature dependence of residue</vt:lpstr>
      <vt:lpstr>Summary</vt:lpstr>
    </vt:vector>
  </TitlesOfParts>
  <Company>東京工業大学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sum rule による クォーコニウムの温度依存性の解析</dc:title>
  <dc:creator>Administrator_1</dc:creator>
  <cp:lastModifiedBy>Administrator_1</cp:lastModifiedBy>
  <cp:revision>273</cp:revision>
  <cp:lastPrinted>2011-05-12T13:35:23Z</cp:lastPrinted>
  <dcterms:created xsi:type="dcterms:W3CDTF">2011-05-07T21:04:44Z</dcterms:created>
  <dcterms:modified xsi:type="dcterms:W3CDTF">2012-06-29T11:11:50Z</dcterms:modified>
</cp:coreProperties>
</file>